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82" r:id="rId5"/>
    <p:sldId id="260" r:id="rId6"/>
    <p:sldId id="261" r:id="rId7"/>
    <p:sldId id="262" r:id="rId8"/>
    <p:sldId id="263" r:id="rId9"/>
    <p:sldId id="264" r:id="rId10"/>
    <p:sldId id="284" r:id="rId11"/>
    <p:sldId id="283" r:id="rId12"/>
    <p:sldId id="271" r:id="rId13"/>
    <p:sldId id="272" r:id="rId14"/>
    <p:sldId id="273" r:id="rId15"/>
    <p:sldId id="274" r:id="rId16"/>
    <p:sldId id="275" r:id="rId17"/>
    <p:sldId id="276" r:id="rId18"/>
    <p:sldId id="277" r:id="rId19"/>
    <p:sldId id="278" r:id="rId20"/>
    <p:sldId id="280" r:id="rId21"/>
    <p:sldId id="281" r:id="rId22"/>
  </p:sldIdLst>
  <p:sldSz cx="18288000" cy="10287000"/>
  <p:notesSz cx="6858000" cy="9144000"/>
  <p:embeddedFontLst>
    <p:embeddedFont>
      <p:font typeface="Inter" panose="020B0502030000000004" pitchFamily="34" charset="0"/>
      <p:regular r:id="rId24"/>
    </p:embeddedFont>
    <p:embeddedFont>
      <p:font typeface="Russo One" panose="02000503050000020004"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1" autoAdjust="0"/>
  </p:normalViewPr>
  <p:slideViewPr>
    <p:cSldViewPr>
      <p:cViewPr varScale="1">
        <p:scale>
          <a:sx n="79" d="100"/>
          <a:sy n="79" d="100"/>
        </p:scale>
        <p:origin x="55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470F7-6E54-8349-A944-2911DE5DA637}"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AA2E7-1E32-9941-AF38-2F8170C55BB4}" type="slidenum">
              <a:rPr lang="en-US" smtClean="0"/>
              <a:t>‹#›</a:t>
            </a:fld>
            <a:endParaRPr lang="en-US"/>
          </a:p>
        </p:txBody>
      </p:sp>
    </p:spTree>
    <p:extLst>
      <p:ext uri="{BB962C8B-B14F-4D97-AF65-F5344CB8AC3E}">
        <p14:creationId xmlns:p14="http://schemas.microsoft.com/office/powerpoint/2010/main" val="396632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Inter"/>
                <a:ea typeface="Inter"/>
                <a:cs typeface="Inter"/>
                <a:sym typeface="Inter"/>
              </a:rPr>
              <a:t>1990s Early efforts in the  focused primarily on basic network diagnostics (e.g., Ping and Traceroute) to test packet delivery and route paths (Vern Paxson, 1997). These early tools provided critical insights into packet loss, latency, and routing anomalies but were limited in scope and 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Inter"/>
                <a:ea typeface="Inter"/>
                <a:cs typeface="Inter"/>
                <a:sym typeface="Inter"/>
              </a:rPr>
              <a:t>By the 2000s, academic and industry interest grew in systematic measurement platforms. Projects such as CAIDA (Cooperative Association for Internet Data Analysis) and </a:t>
            </a:r>
            <a:r>
              <a:rPr lang="en-US" sz="1200" dirty="0" err="1">
                <a:solidFill>
                  <a:srgbClr val="FFFFFF"/>
                </a:solidFill>
                <a:latin typeface="Inter"/>
                <a:ea typeface="Inter"/>
                <a:cs typeface="Inter"/>
                <a:sym typeface="Inter"/>
              </a:rPr>
              <a:t>PlanetLab</a:t>
            </a:r>
            <a:r>
              <a:rPr lang="en-US" sz="1200" dirty="0">
                <a:solidFill>
                  <a:srgbClr val="FFFFFF"/>
                </a:solidFill>
                <a:latin typeface="Inter"/>
                <a:ea typeface="Inter"/>
                <a:cs typeface="Inter"/>
                <a:sym typeface="Inter"/>
              </a:rPr>
              <a:t> sought to provide a more scientific foundation, enabling researchers to run controlled experiments on a global scale. These efforts laid the groundwork for the development of large-scale distributed measurement platforms, focusing on transparency, reproducibility, and openness of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Inter"/>
                <a:ea typeface="Inter"/>
                <a:cs typeface="Inter"/>
                <a:sym typeface="Inter"/>
              </a:rPr>
              <a:t>Since the 2010s, initiatives like RIPE Atlas and M-Lab (Measurement Lab) have expanded the accessibility of measurement to regulators, policymakers, researchers, and end-users. These platforms not only measure performance metrics like latency, jitter, packet loss, DNS resolution times, and throughput, but also provide global, crowd-sourced perspectives on the state of internet connectivity. Today, internet measurement is recognized as a cornerstone of digital policy, cybersecurity, and global connectivity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Inter"/>
              <a:ea typeface="Inter"/>
              <a:cs typeface="Inter"/>
              <a:sym typeface="Inter"/>
            </a:endParaRPr>
          </a:p>
          <a:p>
            <a:endParaRPr lang="en-US" dirty="0"/>
          </a:p>
        </p:txBody>
      </p:sp>
      <p:sp>
        <p:nvSpPr>
          <p:cNvPr id="4" name="Slide Number Placeholder 3"/>
          <p:cNvSpPr>
            <a:spLocks noGrp="1"/>
          </p:cNvSpPr>
          <p:nvPr>
            <p:ph type="sldNum" sz="quarter" idx="5"/>
          </p:nvPr>
        </p:nvSpPr>
        <p:spPr/>
        <p:txBody>
          <a:bodyPr/>
          <a:lstStyle/>
          <a:p>
            <a:fld id="{B1DAA2E7-1E32-9941-AF38-2F8170C55BB4}" type="slidenum">
              <a:rPr lang="en-US" smtClean="0"/>
              <a:t>2</a:t>
            </a:fld>
            <a:endParaRPr lang="en-US"/>
          </a:p>
        </p:txBody>
      </p:sp>
    </p:spTree>
    <p:extLst>
      <p:ext uri="{BB962C8B-B14F-4D97-AF65-F5344CB8AC3E}">
        <p14:creationId xmlns:p14="http://schemas.microsoft.com/office/powerpoint/2010/main" val="2545433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gif"/><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hyperlink" Target="https://atlas.ripe.net/measurements/12774623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hyperlink" Target="https://atlas.ripe.net/measurements/127750848"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hyperlink" Target="https://atlas.ripe.net/measurements/127750848"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2819400" y="6154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743523" y="495300"/>
            <a:ext cx="10287000" cy="10287000"/>
            <a:chOff x="0" y="0"/>
            <a:chExt cx="13716000" cy="13716000"/>
          </a:xfrm>
        </p:grpSpPr>
        <p:sp>
          <p:nvSpPr>
            <p:cNvPr id="7" name="Freeform 7"/>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8" name="Group 8"/>
            <p:cNvGrpSpPr/>
            <p:nvPr/>
          </p:nvGrpSpPr>
          <p:grpSpPr>
            <a:xfrm>
              <a:off x="2479594" y="2479594"/>
              <a:ext cx="8756812" cy="87568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713147" y="2665851"/>
              <a:ext cx="8289707" cy="828970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8495" r="-38495"/>
                </a:stretch>
              </a:blipFill>
            </p:spPr>
            <p:txBody>
              <a:bodyPr/>
              <a:lstStyle/>
              <a:p>
                <a:endParaRPr lang="en-AU"/>
              </a:p>
            </p:txBody>
          </p:sp>
        </p:grpSp>
      </p:grpSp>
      <p:grpSp>
        <p:nvGrpSpPr>
          <p:cNvPr id="13" name="Group 13"/>
          <p:cNvGrpSpPr/>
          <p:nvPr/>
        </p:nvGrpSpPr>
        <p:grpSpPr>
          <a:xfrm>
            <a:off x="8115300" y="2098326"/>
            <a:ext cx="9144000" cy="3955098"/>
            <a:chOff x="0" y="257175"/>
            <a:chExt cx="12192000" cy="5273464"/>
          </a:xfrm>
        </p:grpSpPr>
        <p:sp>
          <p:nvSpPr>
            <p:cNvPr id="14" name="TextBox 14"/>
            <p:cNvSpPr txBox="1"/>
            <p:nvPr/>
          </p:nvSpPr>
          <p:spPr>
            <a:xfrm>
              <a:off x="0" y="257175"/>
              <a:ext cx="12192000" cy="3931797"/>
            </a:xfrm>
            <a:prstGeom prst="rect">
              <a:avLst/>
            </a:prstGeom>
          </p:spPr>
          <p:txBody>
            <a:bodyPr lIns="0" tIns="0" rIns="0" bIns="0" rtlCol="0" anchor="t">
              <a:spAutoFit/>
            </a:bodyPr>
            <a:lstStyle/>
            <a:p>
              <a:pPr algn="l">
                <a:lnSpc>
                  <a:spcPts val="7392"/>
                </a:lnSpc>
              </a:pPr>
              <a:r>
                <a:rPr lang="en-US" sz="8400" dirty="0">
                  <a:solidFill>
                    <a:srgbClr val="FFFFFF"/>
                  </a:solidFill>
                  <a:latin typeface="Russo One"/>
                  <a:ea typeface="Russo One"/>
                  <a:cs typeface="Russo One"/>
                  <a:sym typeface="Russo One"/>
                </a:rPr>
                <a:t>Measuring Internet Connectivity </a:t>
              </a:r>
            </a:p>
          </p:txBody>
        </p:sp>
        <p:sp>
          <p:nvSpPr>
            <p:cNvPr id="15" name="TextBox 15"/>
            <p:cNvSpPr txBox="1"/>
            <p:nvPr/>
          </p:nvSpPr>
          <p:spPr>
            <a:xfrm>
              <a:off x="0" y="4694939"/>
              <a:ext cx="12192000" cy="835700"/>
            </a:xfrm>
            <a:prstGeom prst="rect">
              <a:avLst/>
            </a:prstGeom>
          </p:spPr>
          <p:txBody>
            <a:bodyPr lIns="0" tIns="0" rIns="0" bIns="0" rtlCol="0" anchor="t">
              <a:spAutoFit/>
            </a:bodyPr>
            <a:lstStyle/>
            <a:p>
              <a:pPr algn="l">
                <a:lnSpc>
                  <a:spcPts val="5208"/>
                </a:lnSpc>
              </a:pPr>
              <a:r>
                <a:rPr lang="en-US" sz="4200" dirty="0">
                  <a:solidFill>
                    <a:srgbClr val="FFFFFF"/>
                  </a:solidFill>
                  <a:latin typeface="Inter"/>
                  <a:ea typeface="Inter"/>
                  <a:cs typeface="Inter"/>
                  <a:sym typeface="Inter"/>
                </a:rPr>
                <a:t>Practical tools exploration</a:t>
              </a:r>
            </a:p>
          </p:txBody>
        </p:sp>
      </p:grpSp>
      <p:sp>
        <p:nvSpPr>
          <p:cNvPr id="16" name="TextBox 16"/>
          <p:cNvSpPr txBox="1"/>
          <p:nvPr/>
        </p:nvSpPr>
        <p:spPr>
          <a:xfrm>
            <a:off x="12112373" y="8421719"/>
            <a:ext cx="5044827" cy="365760"/>
          </a:xfrm>
          <a:prstGeom prst="rect">
            <a:avLst/>
          </a:prstGeom>
        </p:spPr>
        <p:txBody>
          <a:bodyPr lIns="0" tIns="0" rIns="0" bIns="0" rtlCol="0" anchor="t">
            <a:spAutoFit/>
          </a:bodyPr>
          <a:lstStyle/>
          <a:p>
            <a:pPr algn="ctr">
              <a:lnSpc>
                <a:spcPts val="2939"/>
              </a:lnSpc>
              <a:spcBef>
                <a:spcPct val="0"/>
              </a:spcBef>
            </a:pPr>
            <a:r>
              <a:rPr lang="en-US" sz="2099" dirty="0">
                <a:solidFill>
                  <a:srgbClr val="FFFFFF"/>
                </a:solidFill>
                <a:latin typeface="Inter"/>
                <a:ea typeface="Inter"/>
                <a:cs typeface="Inter"/>
                <a:sym typeface="Inter"/>
              </a:rPr>
              <a:t>CAPIF-4, Almaty, Kazakhstan, Sep 2025</a:t>
            </a:r>
          </a:p>
        </p:txBody>
      </p:sp>
      <p:sp>
        <p:nvSpPr>
          <p:cNvPr id="17" name="TextBox 17"/>
          <p:cNvSpPr txBox="1"/>
          <p:nvPr/>
        </p:nvSpPr>
        <p:spPr>
          <a:xfrm>
            <a:off x="12358866" y="7081955"/>
            <a:ext cx="4564633" cy="905511"/>
          </a:xfrm>
          <a:prstGeom prst="rect">
            <a:avLst/>
          </a:prstGeom>
        </p:spPr>
        <p:txBody>
          <a:bodyPr lIns="0" tIns="0" rIns="0" bIns="0" rtlCol="0" anchor="t">
            <a:spAutoFit/>
          </a:bodyPr>
          <a:lstStyle/>
          <a:p>
            <a:pPr algn="l">
              <a:lnSpc>
                <a:spcPts val="3639"/>
              </a:lnSpc>
              <a:spcBef>
                <a:spcPct val="0"/>
              </a:spcBef>
            </a:pPr>
            <a:r>
              <a:rPr lang="en-US" sz="2599" dirty="0">
                <a:solidFill>
                  <a:srgbClr val="FFFFFF"/>
                </a:solidFill>
                <a:latin typeface="Inter"/>
                <a:ea typeface="Inter"/>
                <a:cs typeface="Inter"/>
                <a:sym typeface="Inter"/>
              </a:rPr>
              <a:t>Bayar Batjargal</a:t>
            </a:r>
          </a:p>
          <a:p>
            <a:pPr algn="l">
              <a:lnSpc>
                <a:spcPts val="3639"/>
              </a:lnSpc>
              <a:spcBef>
                <a:spcPct val="0"/>
              </a:spcBef>
            </a:pPr>
            <a:r>
              <a:rPr lang="en-US" sz="2599" dirty="0">
                <a:solidFill>
                  <a:srgbClr val="FFFFFF"/>
                </a:solidFill>
                <a:latin typeface="Inter"/>
                <a:ea typeface="Inter"/>
                <a:cs typeface="Inter"/>
                <a:sym typeface="Inter"/>
              </a:rPr>
              <a:t>APNIC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EA480-E067-DB7C-577C-363119D80E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6A5EC9-5D90-91CC-FF7D-C7C3F73E5B4F}"/>
              </a:ext>
            </a:extLst>
          </p:cNvPr>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a:extLst>
              <a:ext uri="{FF2B5EF4-FFF2-40B4-BE49-F238E27FC236}">
                <a16:creationId xmlns:a16="http://schemas.microsoft.com/office/drawing/2014/main" id="{D09C2CA6-7EF9-F8AA-D2CD-8D533D58AEE8}"/>
              </a:ext>
            </a:extLst>
          </p:cNvPr>
          <p:cNvGrpSpPr/>
          <p:nvPr/>
        </p:nvGrpSpPr>
        <p:grpSpPr>
          <a:xfrm>
            <a:off x="0" y="0"/>
            <a:ext cx="18288000" cy="10287000"/>
            <a:chOff x="0" y="0"/>
            <a:chExt cx="4816593" cy="2709333"/>
          </a:xfrm>
        </p:grpSpPr>
        <p:sp>
          <p:nvSpPr>
            <p:cNvPr id="4" name="Freeform 4">
              <a:extLst>
                <a:ext uri="{FF2B5EF4-FFF2-40B4-BE49-F238E27FC236}">
                  <a16:creationId xmlns:a16="http://schemas.microsoft.com/office/drawing/2014/main" id="{AEFD9CBE-AAF9-F950-B45C-A69D227E8B6B}"/>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a:extLst>
                <a:ext uri="{FF2B5EF4-FFF2-40B4-BE49-F238E27FC236}">
                  <a16:creationId xmlns:a16="http://schemas.microsoft.com/office/drawing/2014/main" id="{03A6C142-8B09-E921-8B96-1C7235D4AE11}"/>
                </a:ext>
              </a:extLst>
            </p:cNvPr>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7612E148-A4E2-E453-D644-3FB244069EB5}"/>
              </a:ext>
            </a:extLst>
          </p:cNvPr>
          <p:cNvSpPr/>
          <p:nvPr/>
        </p:nvSpPr>
        <p:spPr>
          <a:xfrm>
            <a:off x="6815851" y="1028700"/>
            <a:ext cx="11062988" cy="11062988"/>
          </a:xfrm>
          <a:custGeom>
            <a:avLst/>
            <a:gdLst/>
            <a:ahLst/>
            <a:cxnLst/>
            <a:rect l="l" t="t" r="r" b="b"/>
            <a:pathLst>
              <a:path w="11062988" h="11062988">
                <a:moveTo>
                  <a:pt x="0" y="0"/>
                </a:moveTo>
                <a:lnTo>
                  <a:pt x="11062987" y="0"/>
                </a:lnTo>
                <a:lnTo>
                  <a:pt x="11062987" y="11062988"/>
                </a:lnTo>
                <a:lnTo>
                  <a:pt x="0" y="11062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a:extLst>
              <a:ext uri="{FF2B5EF4-FFF2-40B4-BE49-F238E27FC236}">
                <a16:creationId xmlns:a16="http://schemas.microsoft.com/office/drawing/2014/main" id="{7C53B369-C4AD-4967-06F8-82E7F988B7D7}"/>
              </a:ext>
            </a:extLst>
          </p:cNvPr>
          <p:cNvGrpSpPr/>
          <p:nvPr/>
        </p:nvGrpSpPr>
        <p:grpSpPr>
          <a:xfrm>
            <a:off x="7713403" y="2247900"/>
            <a:ext cx="9865269" cy="7823950"/>
            <a:chOff x="0" y="0"/>
            <a:chExt cx="1133038" cy="835911"/>
          </a:xfrm>
        </p:grpSpPr>
        <p:sp>
          <p:nvSpPr>
            <p:cNvPr id="8" name="Freeform 8">
              <a:extLst>
                <a:ext uri="{FF2B5EF4-FFF2-40B4-BE49-F238E27FC236}">
                  <a16:creationId xmlns:a16="http://schemas.microsoft.com/office/drawing/2014/main" id="{20F6DECF-A406-4A89-367D-EA30BC555795}"/>
                </a:ext>
              </a:extLst>
            </p:cNvPr>
            <p:cNvSpPr/>
            <p:nvPr/>
          </p:nvSpPr>
          <p:spPr>
            <a:xfrm>
              <a:off x="0" y="0"/>
              <a:ext cx="1133038" cy="835911"/>
            </a:xfrm>
            <a:custGeom>
              <a:avLst/>
              <a:gdLst/>
              <a:ahLst/>
              <a:cxnLst/>
              <a:rect l="l" t="t" r="r" b="b"/>
              <a:pathLst>
                <a:path w="1133038" h="835911">
                  <a:moveTo>
                    <a:pt x="0" y="0"/>
                  </a:moveTo>
                  <a:lnTo>
                    <a:pt x="1133038" y="0"/>
                  </a:lnTo>
                  <a:lnTo>
                    <a:pt x="1133038"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9" name="TextBox 9">
              <a:extLst>
                <a:ext uri="{FF2B5EF4-FFF2-40B4-BE49-F238E27FC236}">
                  <a16:creationId xmlns:a16="http://schemas.microsoft.com/office/drawing/2014/main" id="{90F8F608-09BB-61F2-2CDE-71C0626153FE}"/>
                </a:ext>
              </a:extLst>
            </p:cNvPr>
            <p:cNvSpPr txBox="1"/>
            <p:nvPr/>
          </p:nvSpPr>
          <p:spPr>
            <a:xfrm>
              <a:off x="0" y="-38100"/>
              <a:ext cx="1133038" cy="874011"/>
            </a:xfrm>
            <a:prstGeom prst="rect">
              <a:avLst/>
            </a:prstGeom>
          </p:spPr>
          <p:txBody>
            <a:bodyPr lIns="50121" tIns="50121" rIns="50121" bIns="50121" rtlCol="0" anchor="ctr"/>
            <a:lstStyle/>
            <a:p>
              <a:pPr algn="ctr">
                <a:lnSpc>
                  <a:spcPts val="2659"/>
                </a:lnSpc>
              </a:pPr>
              <a:endParaRPr/>
            </a:p>
          </p:txBody>
        </p:sp>
      </p:grpSp>
      <p:sp>
        <p:nvSpPr>
          <p:cNvPr id="11" name="TextBox 11">
            <a:extLst>
              <a:ext uri="{FF2B5EF4-FFF2-40B4-BE49-F238E27FC236}">
                <a16:creationId xmlns:a16="http://schemas.microsoft.com/office/drawing/2014/main" id="{D7E6D4DA-5B98-5919-AF0F-8E3D6468791D}"/>
              </a:ext>
            </a:extLst>
          </p:cNvPr>
          <p:cNvSpPr txBox="1"/>
          <p:nvPr/>
        </p:nvSpPr>
        <p:spPr>
          <a:xfrm>
            <a:off x="2181264" y="648462"/>
            <a:ext cx="12526598"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Results </a:t>
            </a:r>
          </a:p>
        </p:txBody>
      </p:sp>
      <p:sp>
        <p:nvSpPr>
          <p:cNvPr id="12" name="TextBox 12">
            <a:extLst>
              <a:ext uri="{FF2B5EF4-FFF2-40B4-BE49-F238E27FC236}">
                <a16:creationId xmlns:a16="http://schemas.microsoft.com/office/drawing/2014/main" id="{36399EE3-930D-7F42-FA49-DF446078CFB3}"/>
              </a:ext>
            </a:extLst>
          </p:cNvPr>
          <p:cNvSpPr txBox="1"/>
          <p:nvPr/>
        </p:nvSpPr>
        <p:spPr>
          <a:xfrm>
            <a:off x="252385" y="73616"/>
            <a:ext cx="1203232" cy="2836897"/>
          </a:xfrm>
          <a:prstGeom prst="rect">
            <a:avLst/>
          </a:prstGeom>
        </p:spPr>
        <p:txBody>
          <a:bodyPr lIns="0" tIns="0" rIns="0" bIns="0" rtlCol="0" anchor="t">
            <a:spAutoFit/>
          </a:bodyPr>
          <a:lstStyle/>
          <a:p>
            <a:pPr algn="l">
              <a:lnSpc>
                <a:spcPts val="22798"/>
              </a:lnSpc>
            </a:pPr>
            <a:r>
              <a:rPr lang="en-US" sz="18385" dirty="0">
                <a:solidFill>
                  <a:srgbClr val="FFFFFF"/>
                </a:solidFill>
                <a:latin typeface="Russo One"/>
                <a:ea typeface="Russo One"/>
                <a:cs typeface="Russo One"/>
                <a:sym typeface="Russo One"/>
              </a:rPr>
              <a:t>4</a:t>
            </a:r>
          </a:p>
        </p:txBody>
      </p:sp>
      <p:sp>
        <p:nvSpPr>
          <p:cNvPr id="13" name="TextBox 13">
            <a:extLst>
              <a:ext uri="{FF2B5EF4-FFF2-40B4-BE49-F238E27FC236}">
                <a16:creationId xmlns:a16="http://schemas.microsoft.com/office/drawing/2014/main" id="{425219FC-1EB7-A10F-ADA8-33ED4C83C1E0}"/>
              </a:ext>
            </a:extLst>
          </p:cNvPr>
          <p:cNvSpPr txBox="1"/>
          <p:nvPr/>
        </p:nvSpPr>
        <p:spPr>
          <a:xfrm>
            <a:off x="320873" y="2725769"/>
            <a:ext cx="7118566" cy="3187476"/>
          </a:xfrm>
          <a:prstGeom prst="rect">
            <a:avLst/>
          </a:prstGeom>
        </p:spPr>
        <p:txBody>
          <a:bodyPr lIns="0" tIns="0" rIns="0" bIns="0" rtlCol="0" anchor="t">
            <a:spAutoFit/>
          </a:bodyPr>
          <a:lstStyle/>
          <a:p>
            <a:pPr marL="647694" lvl="1" indent="-323847" algn="l">
              <a:lnSpc>
                <a:spcPts val="4199"/>
              </a:lnSpc>
              <a:buFont typeface="Arial"/>
              <a:buChar char="•"/>
            </a:pPr>
            <a:endParaRPr lang="en-US" sz="2999" dirty="0">
              <a:solidFill>
                <a:srgbClr val="FFFFFF"/>
              </a:solidFill>
              <a:latin typeface="Inter"/>
              <a:ea typeface="Inter"/>
              <a:cs typeface="Inter"/>
              <a:sym typeface="Inter"/>
            </a:endParaRPr>
          </a:p>
          <a:p>
            <a:pPr marL="647694" lvl="1" indent="-323847" algn="l">
              <a:lnSpc>
                <a:spcPts val="4199"/>
              </a:lnSpc>
              <a:buFont typeface="Arial"/>
              <a:buChar char="•"/>
            </a:pPr>
            <a:r>
              <a:rPr lang="en-US" sz="2999" dirty="0">
                <a:solidFill>
                  <a:srgbClr val="FFFFFF"/>
                </a:solidFill>
                <a:latin typeface="Inter"/>
                <a:ea typeface="Inter"/>
                <a:cs typeface="Inter"/>
                <a:sym typeface="Inter"/>
              </a:rPr>
              <a:t>Select active probes in Mongolia for AS45204 and AS55805 in RIPE Atlas</a:t>
            </a:r>
          </a:p>
          <a:p>
            <a:pPr marL="647694" lvl="1" indent="-323847" algn="l">
              <a:lnSpc>
                <a:spcPts val="4199"/>
              </a:lnSpc>
              <a:buFont typeface="Arial"/>
              <a:buChar char="•"/>
            </a:pPr>
            <a:r>
              <a:rPr lang="en-US" sz="2999" dirty="0">
                <a:solidFill>
                  <a:srgbClr val="FFFFFF"/>
                </a:solidFill>
                <a:latin typeface="Inter"/>
                <a:ea typeface="Inter"/>
                <a:cs typeface="Inter"/>
                <a:sym typeface="Inter"/>
              </a:rPr>
              <a:t>Performed the traceroute and ping measurements </a:t>
            </a:r>
          </a:p>
        </p:txBody>
      </p:sp>
      <p:sp>
        <p:nvSpPr>
          <p:cNvPr id="14" name="TextBox 14">
            <a:extLst>
              <a:ext uri="{FF2B5EF4-FFF2-40B4-BE49-F238E27FC236}">
                <a16:creationId xmlns:a16="http://schemas.microsoft.com/office/drawing/2014/main" id="{D9C292D2-B0FC-8E1D-71C9-5E0D17464CF4}"/>
              </a:ext>
            </a:extLst>
          </p:cNvPr>
          <p:cNvSpPr txBox="1"/>
          <p:nvPr/>
        </p:nvSpPr>
        <p:spPr>
          <a:xfrm>
            <a:off x="1196453" y="9307511"/>
            <a:ext cx="16853198" cy="764340"/>
          </a:xfrm>
          <a:prstGeom prst="rect">
            <a:avLst/>
          </a:prstGeom>
        </p:spPr>
        <p:txBody>
          <a:bodyPr lIns="0" tIns="0" rIns="0" bIns="0" rtlCol="0" anchor="t">
            <a:spAutoFit/>
          </a:bodyPr>
          <a:lstStyle/>
          <a:p>
            <a:pPr algn="l">
              <a:lnSpc>
                <a:spcPts val="3055"/>
              </a:lnSpc>
              <a:spcBef>
                <a:spcPct val="0"/>
              </a:spcBef>
            </a:pPr>
            <a:r>
              <a:rPr lang="en-US" sz="2182">
                <a:solidFill>
                  <a:srgbClr val="FFFFFF"/>
                </a:solidFill>
                <a:latin typeface="Inter"/>
                <a:ea typeface="Inter"/>
                <a:cs typeface="Inter"/>
                <a:sym typeface="Inter"/>
              </a:rPr>
              <a:t>Traceroute from AS55805 to AS9198</a:t>
            </a:r>
          </a:p>
          <a:p>
            <a:pPr algn="l">
              <a:lnSpc>
                <a:spcPts val="3055"/>
              </a:lnSpc>
              <a:spcBef>
                <a:spcPct val="0"/>
              </a:spcBef>
            </a:pPr>
            <a:endParaRPr lang="en-US" sz="2182">
              <a:solidFill>
                <a:srgbClr val="FFFFFF"/>
              </a:solidFill>
              <a:latin typeface="Inter"/>
              <a:ea typeface="Inter"/>
              <a:cs typeface="Inter"/>
              <a:sym typeface="Inter"/>
            </a:endParaRPr>
          </a:p>
        </p:txBody>
      </p:sp>
      <p:sp>
        <p:nvSpPr>
          <p:cNvPr id="16" name="Freeform 10">
            <a:extLst>
              <a:ext uri="{FF2B5EF4-FFF2-40B4-BE49-F238E27FC236}">
                <a16:creationId xmlns:a16="http://schemas.microsoft.com/office/drawing/2014/main" id="{74F33A57-8CD5-0713-F5B5-56A7A7BEF604}"/>
              </a:ext>
            </a:extLst>
          </p:cNvPr>
          <p:cNvSpPr/>
          <p:nvPr/>
        </p:nvSpPr>
        <p:spPr>
          <a:xfrm>
            <a:off x="7848600" y="2400300"/>
            <a:ext cx="9539405" cy="7501079"/>
          </a:xfrm>
          <a:custGeom>
            <a:avLst/>
            <a:gdLst/>
            <a:ahLst/>
            <a:cxnLst/>
            <a:rect l="l" t="t" r="r" b="b"/>
            <a:pathLst>
              <a:path w="7841152" h="6606170">
                <a:moveTo>
                  <a:pt x="0" y="0"/>
                </a:moveTo>
                <a:lnTo>
                  <a:pt x="7841151" y="0"/>
                </a:lnTo>
                <a:lnTo>
                  <a:pt x="7841151" y="6606170"/>
                </a:lnTo>
                <a:lnTo>
                  <a:pt x="0" y="6606170"/>
                </a:lnTo>
                <a:lnTo>
                  <a:pt x="0" y="0"/>
                </a:lnTo>
                <a:close/>
              </a:path>
            </a:pathLst>
          </a:custGeom>
          <a:blipFill>
            <a:blip r:embed="rId5"/>
            <a:stretch>
              <a:fillRect/>
            </a:stretch>
          </a:blipFill>
        </p:spPr>
        <p:txBody>
          <a:bodyPr/>
          <a:lstStyle/>
          <a:p>
            <a:endParaRPr lang="en-AU"/>
          </a:p>
        </p:txBody>
      </p:sp>
    </p:spTree>
    <p:extLst>
      <p:ext uri="{BB962C8B-B14F-4D97-AF65-F5344CB8AC3E}">
        <p14:creationId xmlns:p14="http://schemas.microsoft.com/office/powerpoint/2010/main" val="937532630"/>
      </p:ext>
    </p:extLst>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4472-92C8-99ED-6F4F-00E478A659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4BB66B-E1FA-395D-059C-3F7621C1821F}"/>
              </a:ext>
            </a:extLst>
          </p:cNvPr>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a:extLst>
              <a:ext uri="{FF2B5EF4-FFF2-40B4-BE49-F238E27FC236}">
                <a16:creationId xmlns:a16="http://schemas.microsoft.com/office/drawing/2014/main" id="{14B35E21-C23E-4730-32C7-BEE566574568}"/>
              </a:ext>
            </a:extLst>
          </p:cNvPr>
          <p:cNvGrpSpPr/>
          <p:nvPr/>
        </p:nvGrpSpPr>
        <p:grpSpPr>
          <a:xfrm>
            <a:off x="0" y="0"/>
            <a:ext cx="18288000" cy="10287000"/>
            <a:chOff x="0" y="0"/>
            <a:chExt cx="4816593" cy="2709333"/>
          </a:xfrm>
        </p:grpSpPr>
        <p:sp>
          <p:nvSpPr>
            <p:cNvPr id="4" name="Freeform 4">
              <a:extLst>
                <a:ext uri="{FF2B5EF4-FFF2-40B4-BE49-F238E27FC236}">
                  <a16:creationId xmlns:a16="http://schemas.microsoft.com/office/drawing/2014/main" id="{ED5E35B9-83F3-1F19-0B47-FBF8F9F02B5E}"/>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a:extLst>
                <a:ext uri="{FF2B5EF4-FFF2-40B4-BE49-F238E27FC236}">
                  <a16:creationId xmlns:a16="http://schemas.microsoft.com/office/drawing/2014/main" id="{2E198B5A-4F36-13A7-0479-76C6E7EE7834}"/>
                </a:ext>
              </a:extLst>
            </p:cNvPr>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D9FD6CE3-9A22-44A4-FC35-5513ACB0D505}"/>
              </a:ext>
            </a:extLst>
          </p:cNvPr>
          <p:cNvSpPr/>
          <p:nvPr/>
        </p:nvSpPr>
        <p:spPr>
          <a:xfrm>
            <a:off x="6815851" y="1028700"/>
            <a:ext cx="11062988" cy="11062988"/>
          </a:xfrm>
          <a:custGeom>
            <a:avLst/>
            <a:gdLst/>
            <a:ahLst/>
            <a:cxnLst/>
            <a:rect l="l" t="t" r="r" b="b"/>
            <a:pathLst>
              <a:path w="11062988" h="11062988">
                <a:moveTo>
                  <a:pt x="0" y="0"/>
                </a:moveTo>
                <a:lnTo>
                  <a:pt x="11062987" y="0"/>
                </a:lnTo>
                <a:lnTo>
                  <a:pt x="11062987" y="11062988"/>
                </a:lnTo>
                <a:lnTo>
                  <a:pt x="0" y="11062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a:extLst>
              <a:ext uri="{FF2B5EF4-FFF2-40B4-BE49-F238E27FC236}">
                <a16:creationId xmlns:a16="http://schemas.microsoft.com/office/drawing/2014/main" id="{33CE6C01-FADC-2612-710E-02E5254AF9C3}"/>
              </a:ext>
            </a:extLst>
          </p:cNvPr>
          <p:cNvGrpSpPr/>
          <p:nvPr/>
        </p:nvGrpSpPr>
        <p:grpSpPr>
          <a:xfrm>
            <a:off x="6884335" y="1866900"/>
            <a:ext cx="10694337" cy="8204950"/>
            <a:chOff x="0" y="0"/>
            <a:chExt cx="1133038" cy="835911"/>
          </a:xfrm>
        </p:grpSpPr>
        <p:sp>
          <p:nvSpPr>
            <p:cNvPr id="8" name="Freeform 8">
              <a:extLst>
                <a:ext uri="{FF2B5EF4-FFF2-40B4-BE49-F238E27FC236}">
                  <a16:creationId xmlns:a16="http://schemas.microsoft.com/office/drawing/2014/main" id="{944F8E27-8BEB-6A85-E7EA-38EAB5A1F522}"/>
                </a:ext>
              </a:extLst>
            </p:cNvPr>
            <p:cNvSpPr/>
            <p:nvPr/>
          </p:nvSpPr>
          <p:spPr>
            <a:xfrm>
              <a:off x="0" y="0"/>
              <a:ext cx="1133038" cy="835911"/>
            </a:xfrm>
            <a:custGeom>
              <a:avLst/>
              <a:gdLst/>
              <a:ahLst/>
              <a:cxnLst/>
              <a:rect l="l" t="t" r="r" b="b"/>
              <a:pathLst>
                <a:path w="1133038" h="835911">
                  <a:moveTo>
                    <a:pt x="0" y="0"/>
                  </a:moveTo>
                  <a:lnTo>
                    <a:pt x="1133038" y="0"/>
                  </a:lnTo>
                  <a:lnTo>
                    <a:pt x="1133038"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9" name="TextBox 9">
              <a:extLst>
                <a:ext uri="{FF2B5EF4-FFF2-40B4-BE49-F238E27FC236}">
                  <a16:creationId xmlns:a16="http://schemas.microsoft.com/office/drawing/2014/main" id="{D5F8FB1D-D32B-A2CE-5845-C2CF7DFF7032}"/>
                </a:ext>
              </a:extLst>
            </p:cNvPr>
            <p:cNvSpPr txBox="1"/>
            <p:nvPr/>
          </p:nvSpPr>
          <p:spPr>
            <a:xfrm>
              <a:off x="0" y="-38100"/>
              <a:ext cx="1133038" cy="874011"/>
            </a:xfrm>
            <a:prstGeom prst="rect">
              <a:avLst/>
            </a:prstGeom>
          </p:spPr>
          <p:txBody>
            <a:bodyPr lIns="50121" tIns="50121" rIns="50121" bIns="50121" rtlCol="0" anchor="ctr"/>
            <a:lstStyle/>
            <a:p>
              <a:pPr algn="ctr">
                <a:lnSpc>
                  <a:spcPts val="2659"/>
                </a:lnSpc>
              </a:pPr>
              <a:endParaRPr/>
            </a:p>
          </p:txBody>
        </p:sp>
      </p:grpSp>
      <p:sp>
        <p:nvSpPr>
          <p:cNvPr id="11" name="TextBox 11">
            <a:extLst>
              <a:ext uri="{FF2B5EF4-FFF2-40B4-BE49-F238E27FC236}">
                <a16:creationId xmlns:a16="http://schemas.microsoft.com/office/drawing/2014/main" id="{B4788629-74F4-E730-CB30-340D2865EF38}"/>
              </a:ext>
            </a:extLst>
          </p:cNvPr>
          <p:cNvSpPr txBox="1"/>
          <p:nvPr/>
        </p:nvSpPr>
        <p:spPr>
          <a:xfrm>
            <a:off x="2193454" y="530606"/>
            <a:ext cx="12526598"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Results</a:t>
            </a:r>
          </a:p>
        </p:txBody>
      </p:sp>
      <p:sp>
        <p:nvSpPr>
          <p:cNvPr id="12" name="TextBox 12">
            <a:extLst>
              <a:ext uri="{FF2B5EF4-FFF2-40B4-BE49-F238E27FC236}">
                <a16:creationId xmlns:a16="http://schemas.microsoft.com/office/drawing/2014/main" id="{C5BDD90F-06BC-A03D-3C40-548B3DF9893F}"/>
              </a:ext>
            </a:extLst>
          </p:cNvPr>
          <p:cNvSpPr txBox="1"/>
          <p:nvPr/>
        </p:nvSpPr>
        <p:spPr>
          <a:xfrm>
            <a:off x="252385" y="-76200"/>
            <a:ext cx="1203232" cy="2836897"/>
          </a:xfrm>
          <a:prstGeom prst="rect">
            <a:avLst/>
          </a:prstGeom>
        </p:spPr>
        <p:txBody>
          <a:bodyPr lIns="0" tIns="0" rIns="0" bIns="0" rtlCol="0" anchor="t">
            <a:spAutoFit/>
          </a:bodyPr>
          <a:lstStyle/>
          <a:p>
            <a:pPr algn="l">
              <a:lnSpc>
                <a:spcPts val="22798"/>
              </a:lnSpc>
            </a:pPr>
            <a:r>
              <a:rPr lang="en-US" sz="18385" dirty="0">
                <a:solidFill>
                  <a:srgbClr val="FFFFFF"/>
                </a:solidFill>
                <a:latin typeface="Russo One"/>
                <a:ea typeface="Russo One"/>
                <a:cs typeface="Russo One"/>
                <a:sym typeface="Russo One"/>
              </a:rPr>
              <a:t>4</a:t>
            </a:r>
          </a:p>
        </p:txBody>
      </p:sp>
      <p:sp>
        <p:nvSpPr>
          <p:cNvPr id="13" name="TextBox 13">
            <a:extLst>
              <a:ext uri="{FF2B5EF4-FFF2-40B4-BE49-F238E27FC236}">
                <a16:creationId xmlns:a16="http://schemas.microsoft.com/office/drawing/2014/main" id="{5CB5D29D-C153-8307-5436-BBD8490A439E}"/>
              </a:ext>
            </a:extLst>
          </p:cNvPr>
          <p:cNvSpPr txBox="1"/>
          <p:nvPr/>
        </p:nvSpPr>
        <p:spPr>
          <a:xfrm>
            <a:off x="320873" y="2725769"/>
            <a:ext cx="6494974" cy="2648867"/>
          </a:xfrm>
          <a:prstGeom prst="rect">
            <a:avLst/>
          </a:prstGeom>
        </p:spPr>
        <p:txBody>
          <a:bodyPr wrap="square"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Select active probes in Mongolia for AS45204 and AS55805 in RIPE Atlas</a:t>
            </a:r>
          </a:p>
          <a:p>
            <a:pPr marL="647694" lvl="1" indent="-323847" algn="l">
              <a:lnSpc>
                <a:spcPts val="4199"/>
              </a:lnSpc>
              <a:buFont typeface="Arial"/>
              <a:buChar char="•"/>
            </a:pPr>
            <a:r>
              <a:rPr lang="en-US" sz="2999" dirty="0">
                <a:solidFill>
                  <a:srgbClr val="FFFFFF"/>
                </a:solidFill>
                <a:latin typeface="Inter"/>
                <a:ea typeface="Inter"/>
                <a:cs typeface="Inter"/>
                <a:sym typeface="Inter"/>
              </a:rPr>
              <a:t>Performed the traceroute and ping measurements </a:t>
            </a:r>
          </a:p>
        </p:txBody>
      </p:sp>
      <p:sp>
        <p:nvSpPr>
          <p:cNvPr id="14" name="TextBox 14">
            <a:extLst>
              <a:ext uri="{FF2B5EF4-FFF2-40B4-BE49-F238E27FC236}">
                <a16:creationId xmlns:a16="http://schemas.microsoft.com/office/drawing/2014/main" id="{D226B39C-E059-CD2E-29A9-C248DC08FF33}"/>
              </a:ext>
            </a:extLst>
          </p:cNvPr>
          <p:cNvSpPr txBox="1"/>
          <p:nvPr/>
        </p:nvSpPr>
        <p:spPr>
          <a:xfrm>
            <a:off x="1196453" y="9307511"/>
            <a:ext cx="16853198" cy="764340"/>
          </a:xfrm>
          <a:prstGeom prst="rect">
            <a:avLst/>
          </a:prstGeom>
        </p:spPr>
        <p:txBody>
          <a:bodyPr lIns="0" tIns="0" rIns="0" bIns="0" rtlCol="0" anchor="t">
            <a:spAutoFit/>
          </a:bodyPr>
          <a:lstStyle/>
          <a:p>
            <a:pPr algn="l">
              <a:lnSpc>
                <a:spcPts val="3055"/>
              </a:lnSpc>
              <a:spcBef>
                <a:spcPct val="0"/>
              </a:spcBef>
            </a:pPr>
            <a:r>
              <a:rPr lang="en-US" sz="2182" dirty="0">
                <a:solidFill>
                  <a:srgbClr val="FFFFFF"/>
                </a:solidFill>
                <a:latin typeface="Inter"/>
                <a:ea typeface="Inter"/>
                <a:cs typeface="Inter"/>
                <a:sym typeface="Inter"/>
              </a:rPr>
              <a:t>Traceroute from AS45204 to AS9198</a:t>
            </a:r>
          </a:p>
          <a:p>
            <a:pPr algn="l">
              <a:lnSpc>
                <a:spcPts val="3055"/>
              </a:lnSpc>
              <a:spcBef>
                <a:spcPct val="0"/>
              </a:spcBef>
            </a:pPr>
            <a:endParaRPr lang="en-US" sz="2182" dirty="0">
              <a:solidFill>
                <a:srgbClr val="FFFFFF"/>
              </a:solidFill>
              <a:latin typeface="Inter"/>
              <a:ea typeface="Inter"/>
              <a:cs typeface="Inter"/>
              <a:sym typeface="Inter"/>
            </a:endParaRPr>
          </a:p>
        </p:txBody>
      </p:sp>
      <p:sp>
        <p:nvSpPr>
          <p:cNvPr id="10" name="Freeform 12">
            <a:extLst>
              <a:ext uri="{FF2B5EF4-FFF2-40B4-BE49-F238E27FC236}">
                <a16:creationId xmlns:a16="http://schemas.microsoft.com/office/drawing/2014/main" id="{1105F1C5-6475-51AA-A970-C0A6A7CE3FD1}"/>
              </a:ext>
            </a:extLst>
          </p:cNvPr>
          <p:cNvSpPr/>
          <p:nvPr/>
        </p:nvSpPr>
        <p:spPr>
          <a:xfrm>
            <a:off x="7075016" y="2024888"/>
            <a:ext cx="10285534" cy="7858412"/>
          </a:xfrm>
          <a:custGeom>
            <a:avLst/>
            <a:gdLst/>
            <a:ahLst/>
            <a:cxnLst/>
            <a:rect l="l" t="t" r="r" b="b"/>
            <a:pathLst>
              <a:path w="13120552" h="9479599">
                <a:moveTo>
                  <a:pt x="0" y="0"/>
                </a:moveTo>
                <a:lnTo>
                  <a:pt x="13120552" y="0"/>
                </a:lnTo>
                <a:lnTo>
                  <a:pt x="13120552" y="9479598"/>
                </a:lnTo>
                <a:lnTo>
                  <a:pt x="0" y="9479598"/>
                </a:lnTo>
                <a:lnTo>
                  <a:pt x="0" y="0"/>
                </a:lnTo>
                <a:close/>
              </a:path>
            </a:pathLst>
          </a:custGeom>
          <a:blipFill>
            <a:blip r:embed="rId5"/>
            <a:stretch>
              <a:fillRect/>
            </a:stretch>
          </a:blipFill>
        </p:spPr>
        <p:txBody>
          <a:bodyPr/>
          <a:lstStyle/>
          <a:p>
            <a:endParaRPr lang="en-AU"/>
          </a:p>
        </p:txBody>
      </p:sp>
    </p:spTree>
    <p:extLst>
      <p:ext uri="{BB962C8B-B14F-4D97-AF65-F5344CB8AC3E}">
        <p14:creationId xmlns:p14="http://schemas.microsoft.com/office/powerpoint/2010/main" val="988000019"/>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5594577" y="2428234"/>
            <a:ext cx="2290519" cy="2349250"/>
          </a:xfrm>
          <a:prstGeom prst="rect">
            <a:avLst/>
          </a:prstGeom>
        </p:spPr>
      </p:pic>
      <p:sp>
        <p:nvSpPr>
          <p:cNvPr id="7" name="Freeform 7"/>
          <p:cNvSpPr/>
          <p:nvPr/>
        </p:nvSpPr>
        <p:spPr>
          <a:xfrm>
            <a:off x="5594577" y="-2727614"/>
            <a:ext cx="15742228" cy="15742228"/>
          </a:xfrm>
          <a:custGeom>
            <a:avLst/>
            <a:gdLst/>
            <a:ahLst/>
            <a:cxnLst/>
            <a:rect l="l" t="t" r="r" b="b"/>
            <a:pathLst>
              <a:path w="15742228" h="15742228">
                <a:moveTo>
                  <a:pt x="0" y="0"/>
                </a:moveTo>
                <a:lnTo>
                  <a:pt x="15742228" y="0"/>
                </a:lnTo>
                <a:lnTo>
                  <a:pt x="15742228" y="15742228"/>
                </a:lnTo>
                <a:lnTo>
                  <a:pt x="0" y="15742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6238115" y="215803"/>
            <a:ext cx="11465084" cy="9855395"/>
            <a:chOff x="0" y="0"/>
            <a:chExt cx="972441" cy="835911"/>
          </a:xfrm>
        </p:grpSpPr>
        <p:sp>
          <p:nvSpPr>
            <p:cNvPr id="9" name="Freeform 9"/>
            <p:cNvSpPr/>
            <p:nvPr/>
          </p:nvSpPr>
          <p:spPr>
            <a:xfrm>
              <a:off x="0" y="0"/>
              <a:ext cx="972441" cy="835911"/>
            </a:xfrm>
            <a:custGeom>
              <a:avLst/>
              <a:gdLst/>
              <a:ahLst/>
              <a:cxnLst/>
              <a:rect l="l" t="t" r="r" b="b"/>
              <a:pathLst>
                <a:path w="972441" h="835911">
                  <a:moveTo>
                    <a:pt x="0" y="0"/>
                  </a:moveTo>
                  <a:lnTo>
                    <a:pt x="972441" y="0"/>
                  </a:lnTo>
                  <a:lnTo>
                    <a:pt x="972441"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972441" cy="874011"/>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412680" y="7721947"/>
            <a:ext cx="2290519" cy="2349250"/>
          </a:xfrm>
          <a:prstGeom prst="rect">
            <a:avLst/>
          </a:prstGeom>
        </p:spPr>
      </p:pic>
      <p:sp>
        <p:nvSpPr>
          <p:cNvPr id="12" name="Freeform 12"/>
          <p:cNvSpPr/>
          <p:nvPr/>
        </p:nvSpPr>
        <p:spPr>
          <a:xfrm>
            <a:off x="6484398" y="433827"/>
            <a:ext cx="10984452" cy="9419347"/>
          </a:xfrm>
          <a:custGeom>
            <a:avLst/>
            <a:gdLst/>
            <a:ahLst/>
            <a:cxnLst/>
            <a:rect l="l" t="t" r="r" b="b"/>
            <a:pathLst>
              <a:path w="10984452" h="9419347">
                <a:moveTo>
                  <a:pt x="0" y="0"/>
                </a:moveTo>
                <a:lnTo>
                  <a:pt x="10984452" y="0"/>
                </a:lnTo>
                <a:lnTo>
                  <a:pt x="10984452" y="9419346"/>
                </a:lnTo>
                <a:lnTo>
                  <a:pt x="0" y="9419346"/>
                </a:lnTo>
                <a:lnTo>
                  <a:pt x="0" y="0"/>
                </a:lnTo>
                <a:close/>
              </a:path>
            </a:pathLst>
          </a:custGeom>
          <a:blipFill>
            <a:blip r:embed="rId6"/>
            <a:stretch>
              <a:fillRect/>
            </a:stretch>
          </a:blipFill>
        </p:spPr>
        <p:txBody>
          <a:bodyPr/>
          <a:lstStyle/>
          <a:p>
            <a:endParaRPr lang="en-AU"/>
          </a:p>
        </p:txBody>
      </p:sp>
      <p:sp>
        <p:nvSpPr>
          <p:cNvPr id="13" name="Freeform 13"/>
          <p:cNvSpPr/>
          <p:nvPr/>
        </p:nvSpPr>
        <p:spPr>
          <a:xfrm>
            <a:off x="12873858" y="6328045"/>
            <a:ext cx="1717968" cy="1181661"/>
          </a:xfrm>
          <a:custGeom>
            <a:avLst/>
            <a:gdLst/>
            <a:ahLst/>
            <a:cxnLst/>
            <a:rect l="l" t="t" r="r" b="b"/>
            <a:pathLst>
              <a:path w="1717968" h="1181661">
                <a:moveTo>
                  <a:pt x="0" y="0"/>
                </a:moveTo>
                <a:lnTo>
                  <a:pt x="1717968" y="0"/>
                </a:lnTo>
                <a:lnTo>
                  <a:pt x="1717968" y="1181661"/>
                </a:lnTo>
                <a:lnTo>
                  <a:pt x="0" y="1181661"/>
                </a:lnTo>
                <a:lnTo>
                  <a:pt x="0" y="0"/>
                </a:lnTo>
                <a:close/>
              </a:path>
            </a:pathLst>
          </a:custGeom>
          <a:blipFill>
            <a:blip r:embed="rId7"/>
            <a:stretch>
              <a:fillRect t="-1002" b="-1002"/>
            </a:stretch>
          </a:blipFill>
        </p:spPr>
        <p:txBody>
          <a:bodyPr/>
          <a:lstStyle/>
          <a:p>
            <a:endParaRPr lang="en-AU"/>
          </a:p>
        </p:txBody>
      </p:sp>
      <p:sp>
        <p:nvSpPr>
          <p:cNvPr id="14" name="Freeform 14"/>
          <p:cNvSpPr/>
          <p:nvPr/>
        </p:nvSpPr>
        <p:spPr>
          <a:xfrm>
            <a:off x="16901261" y="6495195"/>
            <a:ext cx="716078" cy="847359"/>
          </a:xfrm>
          <a:custGeom>
            <a:avLst/>
            <a:gdLst/>
            <a:ahLst/>
            <a:cxnLst/>
            <a:rect l="l" t="t" r="r" b="b"/>
            <a:pathLst>
              <a:path w="716078" h="847359">
                <a:moveTo>
                  <a:pt x="0" y="0"/>
                </a:moveTo>
                <a:lnTo>
                  <a:pt x="716078" y="0"/>
                </a:lnTo>
                <a:lnTo>
                  <a:pt x="716078" y="847360"/>
                </a:lnTo>
                <a:lnTo>
                  <a:pt x="0" y="847360"/>
                </a:lnTo>
                <a:lnTo>
                  <a:pt x="0" y="0"/>
                </a:lnTo>
                <a:close/>
              </a:path>
            </a:pathLst>
          </a:custGeom>
          <a:blipFill>
            <a:blip r:embed="rId8"/>
            <a:stretch>
              <a:fillRect/>
            </a:stretch>
          </a:blipFill>
        </p:spPr>
        <p:txBody>
          <a:bodyPr/>
          <a:lstStyle/>
          <a:p>
            <a:endParaRPr lang="en-AU"/>
          </a:p>
        </p:txBody>
      </p:sp>
      <p:sp>
        <p:nvSpPr>
          <p:cNvPr id="15" name="TextBox 15"/>
          <p:cNvSpPr txBox="1"/>
          <p:nvPr/>
        </p:nvSpPr>
        <p:spPr>
          <a:xfrm>
            <a:off x="1028700" y="187228"/>
            <a:ext cx="4931968" cy="299643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From the customer of 55805</a:t>
            </a:r>
          </a:p>
        </p:txBody>
      </p:sp>
      <p:sp>
        <p:nvSpPr>
          <p:cNvPr id="16" name="TextBox 16"/>
          <p:cNvSpPr txBox="1"/>
          <p:nvPr/>
        </p:nvSpPr>
        <p:spPr>
          <a:xfrm>
            <a:off x="624950" y="3895633"/>
            <a:ext cx="4484013" cy="1571649"/>
          </a:xfrm>
          <a:prstGeom prst="rect">
            <a:avLst/>
          </a:prstGeom>
        </p:spPr>
        <p:txBody>
          <a:bodyPr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Trace the result from an ISP</a:t>
            </a:r>
          </a:p>
          <a:p>
            <a:pPr marL="647694" lvl="1" indent="-323847" algn="l">
              <a:lnSpc>
                <a:spcPts val="4199"/>
              </a:lnSpc>
              <a:buFont typeface="Arial"/>
              <a:buChar char="•"/>
            </a:pPr>
            <a:endParaRPr lang="en-US" sz="2999" u="sng" dirty="0">
              <a:solidFill>
                <a:srgbClr val="FFFFFF"/>
              </a:solidFill>
              <a:latin typeface="Inter"/>
              <a:ea typeface="Inter"/>
              <a:cs typeface="Inter"/>
              <a:sym typeface="Inter"/>
              <a:hlinkClick r:id="rId9" tooltip="https://atlas.ripe.net/measurements/127746237"/>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5594577" y="2428234"/>
            <a:ext cx="2290519" cy="2349250"/>
          </a:xfrm>
          <a:prstGeom prst="rect">
            <a:avLst/>
          </a:prstGeom>
        </p:spPr>
      </p:pic>
      <p:sp>
        <p:nvSpPr>
          <p:cNvPr id="7" name="Freeform 7"/>
          <p:cNvSpPr/>
          <p:nvPr/>
        </p:nvSpPr>
        <p:spPr>
          <a:xfrm>
            <a:off x="6614490" y="187228"/>
            <a:ext cx="11292510" cy="9883969"/>
          </a:xfrm>
          <a:custGeom>
            <a:avLst/>
            <a:gdLst/>
            <a:ahLst/>
            <a:cxnLst/>
            <a:rect l="l" t="t" r="r" b="b"/>
            <a:pathLst>
              <a:path w="15742228" h="15742228">
                <a:moveTo>
                  <a:pt x="0" y="0"/>
                </a:moveTo>
                <a:lnTo>
                  <a:pt x="15742228" y="0"/>
                </a:lnTo>
                <a:lnTo>
                  <a:pt x="15742228" y="15742228"/>
                </a:lnTo>
                <a:lnTo>
                  <a:pt x="0" y="15742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6248399" y="-233396"/>
            <a:ext cx="11454799" cy="10304594"/>
            <a:chOff x="0" y="-38100"/>
            <a:chExt cx="972441" cy="874011"/>
          </a:xfrm>
        </p:grpSpPr>
        <p:sp>
          <p:nvSpPr>
            <p:cNvPr id="9" name="Freeform 9"/>
            <p:cNvSpPr/>
            <p:nvPr/>
          </p:nvSpPr>
          <p:spPr>
            <a:xfrm>
              <a:off x="52577" y="81874"/>
              <a:ext cx="919864" cy="754037"/>
            </a:xfrm>
            <a:custGeom>
              <a:avLst/>
              <a:gdLst/>
              <a:ahLst/>
              <a:cxnLst/>
              <a:rect l="l" t="t" r="r" b="b"/>
              <a:pathLst>
                <a:path w="972441" h="835911">
                  <a:moveTo>
                    <a:pt x="0" y="0"/>
                  </a:moveTo>
                  <a:lnTo>
                    <a:pt x="972441" y="0"/>
                  </a:lnTo>
                  <a:lnTo>
                    <a:pt x="972441"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972441" cy="874011"/>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412680" y="7721947"/>
            <a:ext cx="2290519" cy="2349250"/>
          </a:xfrm>
          <a:prstGeom prst="rect">
            <a:avLst/>
          </a:prstGeom>
        </p:spPr>
      </p:pic>
      <p:sp>
        <p:nvSpPr>
          <p:cNvPr id="12" name="TextBox 12"/>
          <p:cNvSpPr txBox="1"/>
          <p:nvPr/>
        </p:nvSpPr>
        <p:spPr>
          <a:xfrm>
            <a:off x="270526" y="333688"/>
            <a:ext cx="6858000" cy="2000932"/>
          </a:xfrm>
          <a:prstGeom prst="rect">
            <a:avLst/>
          </a:prstGeom>
        </p:spPr>
        <p:txBody>
          <a:bodyPr wrap="square"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From customer of 45204</a:t>
            </a:r>
          </a:p>
        </p:txBody>
      </p:sp>
      <p:sp>
        <p:nvSpPr>
          <p:cNvPr id="13" name="TextBox 13"/>
          <p:cNvSpPr txBox="1"/>
          <p:nvPr/>
        </p:nvSpPr>
        <p:spPr>
          <a:xfrm>
            <a:off x="624950" y="3895633"/>
            <a:ext cx="5242453" cy="2110258"/>
          </a:xfrm>
          <a:prstGeom prst="rect">
            <a:avLst/>
          </a:prstGeom>
        </p:spPr>
        <p:txBody>
          <a:bodyPr wrap="square"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Trace result from the customer of AS45204 during the peak hour</a:t>
            </a:r>
          </a:p>
          <a:p>
            <a:pPr marL="323847" lvl="1" algn="l">
              <a:lnSpc>
                <a:spcPts val="4199"/>
              </a:lnSpc>
            </a:pPr>
            <a:endParaRPr lang="en-US" sz="2999" dirty="0">
              <a:solidFill>
                <a:srgbClr val="FFFFFF"/>
              </a:solidFill>
              <a:latin typeface="Inter"/>
              <a:ea typeface="Inter"/>
              <a:cs typeface="Inter"/>
              <a:sym typeface="Inter"/>
            </a:endParaRPr>
          </a:p>
        </p:txBody>
      </p:sp>
      <p:pic>
        <p:nvPicPr>
          <p:cNvPr id="16" name="Picture 15">
            <a:extLst>
              <a:ext uri="{FF2B5EF4-FFF2-40B4-BE49-F238E27FC236}">
                <a16:creationId xmlns:a16="http://schemas.microsoft.com/office/drawing/2014/main" id="{BC80C9DD-4645-68A5-6A19-D1E020F69923}"/>
              </a:ext>
            </a:extLst>
          </p:cNvPr>
          <p:cNvPicPr>
            <a:picLocks noChangeAspect="1"/>
          </p:cNvPicPr>
          <p:nvPr/>
        </p:nvPicPr>
        <p:blipFill>
          <a:blip r:embed="rId6"/>
          <a:stretch>
            <a:fillRect/>
          </a:stretch>
        </p:blipFill>
        <p:spPr>
          <a:xfrm>
            <a:off x="7110242" y="1315323"/>
            <a:ext cx="10350440" cy="8755874"/>
          </a:xfrm>
          <a:prstGeom prst="rect">
            <a:avLst/>
          </a:prstGeom>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5594577" y="2428234"/>
            <a:ext cx="2290519" cy="2349250"/>
          </a:xfrm>
          <a:prstGeom prst="rect">
            <a:avLst/>
          </a:prstGeom>
        </p:spPr>
      </p:pic>
      <p:sp>
        <p:nvSpPr>
          <p:cNvPr id="7" name="Freeform 7"/>
          <p:cNvSpPr/>
          <p:nvPr/>
        </p:nvSpPr>
        <p:spPr>
          <a:xfrm>
            <a:off x="5594577" y="-2727614"/>
            <a:ext cx="15742228" cy="15742228"/>
          </a:xfrm>
          <a:custGeom>
            <a:avLst/>
            <a:gdLst/>
            <a:ahLst/>
            <a:cxnLst/>
            <a:rect l="l" t="t" r="r" b="b"/>
            <a:pathLst>
              <a:path w="15742228" h="15742228">
                <a:moveTo>
                  <a:pt x="0" y="0"/>
                </a:moveTo>
                <a:lnTo>
                  <a:pt x="15742228" y="0"/>
                </a:lnTo>
                <a:lnTo>
                  <a:pt x="15742228" y="15742228"/>
                </a:lnTo>
                <a:lnTo>
                  <a:pt x="0" y="15742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6238115" y="215803"/>
            <a:ext cx="11465084" cy="9855395"/>
            <a:chOff x="0" y="0"/>
            <a:chExt cx="972441" cy="835911"/>
          </a:xfrm>
        </p:grpSpPr>
        <p:sp>
          <p:nvSpPr>
            <p:cNvPr id="9" name="Freeform 9"/>
            <p:cNvSpPr/>
            <p:nvPr/>
          </p:nvSpPr>
          <p:spPr>
            <a:xfrm>
              <a:off x="0" y="0"/>
              <a:ext cx="972441" cy="835911"/>
            </a:xfrm>
            <a:custGeom>
              <a:avLst/>
              <a:gdLst/>
              <a:ahLst/>
              <a:cxnLst/>
              <a:rect l="l" t="t" r="r" b="b"/>
              <a:pathLst>
                <a:path w="972441" h="835911">
                  <a:moveTo>
                    <a:pt x="0" y="0"/>
                  </a:moveTo>
                  <a:lnTo>
                    <a:pt x="972441" y="0"/>
                  </a:lnTo>
                  <a:lnTo>
                    <a:pt x="972441"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972441" cy="874011"/>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412680" y="7721947"/>
            <a:ext cx="2290519" cy="2349250"/>
          </a:xfrm>
          <a:prstGeom prst="rect">
            <a:avLst/>
          </a:prstGeom>
        </p:spPr>
      </p:pic>
      <p:sp>
        <p:nvSpPr>
          <p:cNvPr id="12" name="Freeform 12"/>
          <p:cNvSpPr/>
          <p:nvPr/>
        </p:nvSpPr>
        <p:spPr>
          <a:xfrm>
            <a:off x="6430068" y="380473"/>
            <a:ext cx="11018447" cy="9475864"/>
          </a:xfrm>
          <a:custGeom>
            <a:avLst/>
            <a:gdLst/>
            <a:ahLst/>
            <a:cxnLst/>
            <a:rect l="l" t="t" r="r" b="b"/>
            <a:pathLst>
              <a:path w="11018447" h="9475864">
                <a:moveTo>
                  <a:pt x="0" y="0"/>
                </a:moveTo>
                <a:lnTo>
                  <a:pt x="11018447" y="0"/>
                </a:lnTo>
                <a:lnTo>
                  <a:pt x="11018447" y="9475864"/>
                </a:lnTo>
                <a:lnTo>
                  <a:pt x="0" y="9475864"/>
                </a:lnTo>
                <a:lnTo>
                  <a:pt x="0" y="0"/>
                </a:lnTo>
                <a:close/>
              </a:path>
            </a:pathLst>
          </a:custGeom>
          <a:blipFill>
            <a:blip r:embed="rId6"/>
            <a:stretch>
              <a:fillRect/>
            </a:stretch>
          </a:blipFill>
        </p:spPr>
        <p:txBody>
          <a:bodyPr/>
          <a:lstStyle/>
          <a:p>
            <a:endParaRPr lang="en-AU"/>
          </a:p>
        </p:txBody>
      </p:sp>
      <p:sp>
        <p:nvSpPr>
          <p:cNvPr id="13" name="TextBox 13"/>
          <p:cNvSpPr txBox="1"/>
          <p:nvPr/>
        </p:nvSpPr>
        <p:spPr>
          <a:xfrm>
            <a:off x="1028700" y="187228"/>
            <a:ext cx="4931968" cy="3996563"/>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Reverse traceroute from KZ to MN</a:t>
            </a:r>
          </a:p>
        </p:txBody>
      </p:sp>
      <p:sp>
        <p:nvSpPr>
          <p:cNvPr id="14" name="TextBox 14"/>
          <p:cNvSpPr txBox="1"/>
          <p:nvPr/>
        </p:nvSpPr>
        <p:spPr>
          <a:xfrm>
            <a:off x="733191" y="5259470"/>
            <a:ext cx="5250240" cy="3726085"/>
          </a:xfrm>
          <a:prstGeom prst="rect">
            <a:avLst/>
          </a:prstGeom>
        </p:spPr>
        <p:txBody>
          <a:bodyPr wrap="square"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AS 9198 to AS 134356 (103.140.10.100)</a:t>
            </a:r>
          </a:p>
          <a:p>
            <a:pPr marL="647694" lvl="1" indent="-323847" algn="l">
              <a:lnSpc>
                <a:spcPts val="4199"/>
              </a:lnSpc>
              <a:buFont typeface="Arial"/>
              <a:buChar char="•"/>
            </a:pPr>
            <a:r>
              <a:rPr lang="en-US" sz="2999" dirty="0">
                <a:solidFill>
                  <a:srgbClr val="FFFFFF"/>
                </a:solidFill>
                <a:latin typeface="Inter"/>
                <a:ea typeface="Inter"/>
                <a:cs typeface="Inter"/>
                <a:sym typeface="Inter"/>
              </a:rPr>
              <a:t>Return traffic chooses AS45204</a:t>
            </a:r>
          </a:p>
          <a:p>
            <a:pPr marL="647694" lvl="1" indent="-323847" algn="l">
              <a:lnSpc>
                <a:spcPts val="4199"/>
              </a:lnSpc>
              <a:buFont typeface="Arial"/>
              <a:buChar char="•"/>
            </a:pPr>
            <a:r>
              <a:rPr lang="en-US" sz="2999" dirty="0">
                <a:solidFill>
                  <a:srgbClr val="FFFFFF"/>
                </a:solidFill>
                <a:latin typeface="Inter"/>
                <a:ea typeface="Inter"/>
                <a:cs typeface="Inter"/>
                <a:sym typeface="Inter"/>
              </a:rPr>
              <a:t>Measurement ID: </a:t>
            </a:r>
            <a:r>
              <a:rPr lang="en-US" sz="2999" u="sng" dirty="0">
                <a:solidFill>
                  <a:srgbClr val="FFFFFF"/>
                </a:solidFill>
                <a:latin typeface="Inter"/>
                <a:ea typeface="Inter"/>
                <a:cs typeface="Inter"/>
                <a:sym typeface="Inter"/>
                <a:hlinkClick r:id="rId7" tooltip="https://atlas.ripe.net/measurements/127750848"/>
              </a:rPr>
              <a:t>127750848</a:t>
            </a:r>
          </a:p>
          <a:p>
            <a:pPr algn="l">
              <a:lnSpc>
                <a:spcPts val="4199"/>
              </a:lnSpc>
            </a:pPr>
            <a:endParaRPr lang="en-US" sz="2999" u="sng" dirty="0">
              <a:solidFill>
                <a:srgbClr val="FFFFFF"/>
              </a:solidFill>
              <a:latin typeface="Inter"/>
              <a:ea typeface="Inter"/>
              <a:cs typeface="Inter"/>
              <a:sym typeface="Inter"/>
              <a:hlinkClick r:id="rId7" tooltip="https://atlas.ripe.net/measurements/127750848"/>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5594577" y="2428234"/>
            <a:ext cx="2290519" cy="2349250"/>
          </a:xfrm>
          <a:prstGeom prst="rect">
            <a:avLst/>
          </a:prstGeom>
        </p:spPr>
      </p:pic>
      <p:sp>
        <p:nvSpPr>
          <p:cNvPr id="7" name="Freeform 7"/>
          <p:cNvSpPr/>
          <p:nvPr/>
        </p:nvSpPr>
        <p:spPr>
          <a:xfrm>
            <a:off x="5594577" y="-2727614"/>
            <a:ext cx="15742228" cy="15742228"/>
          </a:xfrm>
          <a:custGeom>
            <a:avLst/>
            <a:gdLst/>
            <a:ahLst/>
            <a:cxnLst/>
            <a:rect l="l" t="t" r="r" b="b"/>
            <a:pathLst>
              <a:path w="15742228" h="15742228">
                <a:moveTo>
                  <a:pt x="0" y="0"/>
                </a:moveTo>
                <a:lnTo>
                  <a:pt x="15742228" y="0"/>
                </a:lnTo>
                <a:lnTo>
                  <a:pt x="15742228" y="15742228"/>
                </a:lnTo>
                <a:lnTo>
                  <a:pt x="0" y="15742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6238115" y="215803"/>
            <a:ext cx="11465084" cy="9855395"/>
            <a:chOff x="0" y="0"/>
            <a:chExt cx="972441" cy="835911"/>
          </a:xfrm>
        </p:grpSpPr>
        <p:sp>
          <p:nvSpPr>
            <p:cNvPr id="9" name="Freeform 9"/>
            <p:cNvSpPr/>
            <p:nvPr/>
          </p:nvSpPr>
          <p:spPr>
            <a:xfrm>
              <a:off x="0" y="0"/>
              <a:ext cx="972441" cy="835911"/>
            </a:xfrm>
            <a:custGeom>
              <a:avLst/>
              <a:gdLst/>
              <a:ahLst/>
              <a:cxnLst/>
              <a:rect l="l" t="t" r="r" b="b"/>
              <a:pathLst>
                <a:path w="972441" h="835911">
                  <a:moveTo>
                    <a:pt x="0" y="0"/>
                  </a:moveTo>
                  <a:lnTo>
                    <a:pt x="972441" y="0"/>
                  </a:lnTo>
                  <a:lnTo>
                    <a:pt x="972441"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972441" cy="874011"/>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412680" y="7721947"/>
            <a:ext cx="2290519" cy="2349250"/>
          </a:xfrm>
          <a:prstGeom prst="rect">
            <a:avLst/>
          </a:prstGeom>
        </p:spPr>
      </p:pic>
      <p:sp>
        <p:nvSpPr>
          <p:cNvPr id="12" name="Freeform 12"/>
          <p:cNvSpPr/>
          <p:nvPr/>
        </p:nvSpPr>
        <p:spPr>
          <a:xfrm>
            <a:off x="6478264" y="426039"/>
            <a:ext cx="11012900" cy="9471094"/>
          </a:xfrm>
          <a:custGeom>
            <a:avLst/>
            <a:gdLst/>
            <a:ahLst/>
            <a:cxnLst/>
            <a:rect l="l" t="t" r="r" b="b"/>
            <a:pathLst>
              <a:path w="11012900" h="9471094">
                <a:moveTo>
                  <a:pt x="0" y="0"/>
                </a:moveTo>
                <a:lnTo>
                  <a:pt x="11012900" y="0"/>
                </a:lnTo>
                <a:lnTo>
                  <a:pt x="11012900" y="9471095"/>
                </a:lnTo>
                <a:lnTo>
                  <a:pt x="0" y="9471095"/>
                </a:lnTo>
                <a:lnTo>
                  <a:pt x="0" y="0"/>
                </a:lnTo>
                <a:close/>
              </a:path>
            </a:pathLst>
          </a:custGeom>
          <a:blipFill>
            <a:blip r:embed="rId6"/>
            <a:stretch>
              <a:fillRect/>
            </a:stretch>
          </a:blipFill>
        </p:spPr>
        <p:txBody>
          <a:bodyPr/>
          <a:lstStyle/>
          <a:p>
            <a:endParaRPr lang="en-AU"/>
          </a:p>
        </p:txBody>
      </p:sp>
      <p:sp>
        <p:nvSpPr>
          <p:cNvPr id="13" name="TextBox 13"/>
          <p:cNvSpPr txBox="1"/>
          <p:nvPr/>
        </p:nvSpPr>
        <p:spPr>
          <a:xfrm>
            <a:off x="1028700" y="187228"/>
            <a:ext cx="4931968" cy="3996563"/>
          </a:xfrm>
          <a:prstGeom prst="rect">
            <a:avLst/>
          </a:prstGeom>
        </p:spPr>
        <p:txBody>
          <a:bodyPr lIns="0" tIns="0" rIns="0" bIns="0" rtlCol="0" anchor="t">
            <a:spAutoFit/>
          </a:bodyPr>
          <a:lstStyle/>
          <a:p>
            <a:pPr algn="l">
              <a:lnSpc>
                <a:spcPts val="7935"/>
              </a:lnSpc>
            </a:pPr>
            <a:r>
              <a:rPr lang="en-US" sz="6399">
                <a:solidFill>
                  <a:srgbClr val="FFFFFF"/>
                </a:solidFill>
                <a:latin typeface="Russo One"/>
                <a:ea typeface="Russo One"/>
                <a:cs typeface="Russo One"/>
                <a:sym typeface="Russo One"/>
              </a:rPr>
              <a:t>Reverse traceroute from KZ to MN</a:t>
            </a:r>
          </a:p>
        </p:txBody>
      </p:sp>
      <p:sp>
        <p:nvSpPr>
          <p:cNvPr id="14" name="TextBox 14"/>
          <p:cNvSpPr txBox="1"/>
          <p:nvPr/>
        </p:nvSpPr>
        <p:spPr>
          <a:xfrm>
            <a:off x="733191" y="5259470"/>
            <a:ext cx="4484013" cy="3124201"/>
          </a:xfrm>
          <a:prstGeom prst="rect">
            <a:avLst/>
          </a:prstGeom>
        </p:spPr>
        <p:txBody>
          <a:bodyPr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202.131.224.2 – advertised by AS9484</a:t>
            </a:r>
          </a:p>
          <a:p>
            <a:pPr marL="647694" lvl="1" indent="-323847" algn="l">
              <a:lnSpc>
                <a:spcPts val="4199"/>
              </a:lnSpc>
              <a:buFont typeface="Arial"/>
              <a:buChar char="•"/>
            </a:pPr>
            <a:r>
              <a:rPr lang="en-US" sz="2999" dirty="0">
                <a:solidFill>
                  <a:srgbClr val="FFFFFF"/>
                </a:solidFill>
                <a:latin typeface="Inter"/>
                <a:ea typeface="Inter"/>
                <a:cs typeface="Inter"/>
                <a:sym typeface="Inter"/>
              </a:rPr>
              <a:t>Measurement: </a:t>
            </a:r>
            <a:r>
              <a:rPr lang="en-US" sz="2999" u="sng" dirty="0">
                <a:solidFill>
                  <a:srgbClr val="FFFFFF"/>
                </a:solidFill>
                <a:latin typeface="Inter"/>
                <a:ea typeface="Inter"/>
                <a:cs typeface="Inter"/>
                <a:sym typeface="Inter"/>
                <a:hlinkClick r:id="rId7" tooltip="https://atlas.ripe.net/measurements/127750848"/>
              </a:rPr>
              <a:t>127750848</a:t>
            </a:r>
          </a:p>
          <a:p>
            <a:pPr algn="l">
              <a:lnSpc>
                <a:spcPts val="4199"/>
              </a:lnSpc>
            </a:pPr>
            <a:endParaRPr lang="en-US" sz="2999" u="sng" dirty="0">
              <a:solidFill>
                <a:srgbClr val="FFFFFF"/>
              </a:solidFill>
              <a:latin typeface="Inter"/>
              <a:ea typeface="Inter"/>
              <a:cs typeface="Inter"/>
              <a:sym typeface="Inter"/>
              <a:hlinkClick r:id="rId7" tooltip="https://atlas.ripe.net/measurements/127750848"/>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8265441" y="1199672"/>
            <a:ext cx="2290519" cy="2349250"/>
          </a:xfrm>
          <a:prstGeom prst="rect">
            <a:avLst/>
          </a:prstGeom>
        </p:spPr>
      </p:pic>
      <p:sp>
        <p:nvSpPr>
          <p:cNvPr id="7" name="Freeform 7"/>
          <p:cNvSpPr/>
          <p:nvPr/>
        </p:nvSpPr>
        <p:spPr>
          <a:xfrm>
            <a:off x="6467426" y="-1864944"/>
            <a:ext cx="15742228" cy="15742228"/>
          </a:xfrm>
          <a:custGeom>
            <a:avLst/>
            <a:gdLst/>
            <a:ahLst/>
            <a:cxnLst/>
            <a:rect l="l" t="t" r="r" b="b"/>
            <a:pathLst>
              <a:path w="15742228" h="15742228">
                <a:moveTo>
                  <a:pt x="0" y="0"/>
                </a:moveTo>
                <a:lnTo>
                  <a:pt x="15742229" y="0"/>
                </a:lnTo>
                <a:lnTo>
                  <a:pt x="15742229" y="15742229"/>
                </a:lnTo>
                <a:lnTo>
                  <a:pt x="0" y="15742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8532795" y="378871"/>
            <a:ext cx="9437104" cy="9692326"/>
            <a:chOff x="0" y="-38100"/>
            <a:chExt cx="800432" cy="822080"/>
          </a:xfrm>
        </p:grpSpPr>
        <p:sp>
          <p:nvSpPr>
            <p:cNvPr id="9" name="Freeform 9"/>
            <p:cNvSpPr/>
            <p:nvPr/>
          </p:nvSpPr>
          <p:spPr>
            <a:xfrm>
              <a:off x="90619" y="62259"/>
              <a:ext cx="709813" cy="721721"/>
            </a:xfrm>
            <a:custGeom>
              <a:avLst/>
              <a:gdLst/>
              <a:ahLst/>
              <a:cxnLst/>
              <a:rect l="l" t="t" r="r" b="b"/>
              <a:pathLst>
                <a:path w="800432" h="783980">
                  <a:moveTo>
                    <a:pt x="0" y="0"/>
                  </a:moveTo>
                  <a:lnTo>
                    <a:pt x="800432" y="0"/>
                  </a:lnTo>
                  <a:lnTo>
                    <a:pt x="800432" y="783980"/>
                  </a:lnTo>
                  <a:lnTo>
                    <a:pt x="0" y="783980"/>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800432" cy="822080"/>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679380" y="7721947"/>
            <a:ext cx="2290519" cy="2349250"/>
          </a:xfrm>
          <a:prstGeom prst="rect">
            <a:avLst/>
          </a:prstGeom>
        </p:spPr>
      </p:pic>
      <p:sp>
        <p:nvSpPr>
          <p:cNvPr id="12" name="Freeform 12"/>
          <p:cNvSpPr/>
          <p:nvPr/>
        </p:nvSpPr>
        <p:spPr>
          <a:xfrm>
            <a:off x="9879954" y="1823895"/>
            <a:ext cx="7674855" cy="8146367"/>
          </a:xfrm>
          <a:custGeom>
            <a:avLst/>
            <a:gdLst/>
            <a:ahLst/>
            <a:cxnLst/>
            <a:rect l="l" t="t" r="r" b="b"/>
            <a:pathLst>
              <a:path w="8934003" h="8908367">
                <a:moveTo>
                  <a:pt x="0" y="0"/>
                </a:moveTo>
                <a:lnTo>
                  <a:pt x="8934003" y="0"/>
                </a:lnTo>
                <a:lnTo>
                  <a:pt x="8934003" y="8908367"/>
                </a:lnTo>
                <a:lnTo>
                  <a:pt x="0" y="8908367"/>
                </a:lnTo>
                <a:lnTo>
                  <a:pt x="0" y="0"/>
                </a:lnTo>
                <a:close/>
              </a:path>
            </a:pathLst>
          </a:custGeom>
          <a:blipFill>
            <a:blip r:embed="rId6"/>
            <a:stretch>
              <a:fillRect/>
            </a:stretch>
          </a:blipFill>
        </p:spPr>
        <p:txBody>
          <a:bodyPr/>
          <a:lstStyle/>
          <a:p>
            <a:endParaRPr lang="en-AU"/>
          </a:p>
        </p:txBody>
      </p:sp>
      <p:sp>
        <p:nvSpPr>
          <p:cNvPr id="13" name="TextBox 13"/>
          <p:cNvSpPr txBox="1"/>
          <p:nvPr/>
        </p:nvSpPr>
        <p:spPr>
          <a:xfrm>
            <a:off x="733191" y="187228"/>
            <a:ext cx="10011009" cy="1996313"/>
          </a:xfrm>
          <a:prstGeom prst="rect">
            <a:avLst/>
          </a:prstGeom>
        </p:spPr>
        <p:txBody>
          <a:bodyPr wrap="square"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Same test for Kyrgyzstan</a:t>
            </a:r>
          </a:p>
        </p:txBody>
      </p:sp>
      <p:sp>
        <p:nvSpPr>
          <p:cNvPr id="14" name="TextBox 14"/>
          <p:cNvSpPr txBox="1"/>
          <p:nvPr/>
        </p:nvSpPr>
        <p:spPr>
          <a:xfrm>
            <a:off x="733191" y="2319995"/>
            <a:ext cx="7511256" cy="6388993"/>
          </a:xfrm>
          <a:prstGeom prst="rect">
            <a:avLst/>
          </a:prstGeom>
        </p:spPr>
        <p:txBody>
          <a:bodyPr lIns="0" tIns="0" rIns="0" bIns="0" rtlCol="0" anchor="t">
            <a:spAutoFit/>
          </a:bodyPr>
          <a:lstStyle/>
          <a:p>
            <a:pPr algn="l">
              <a:lnSpc>
                <a:spcPts val="4199"/>
              </a:lnSpc>
            </a:pPr>
            <a:r>
              <a:rPr lang="en-US" sz="2999" dirty="0">
                <a:solidFill>
                  <a:srgbClr val="FFFFFF"/>
                </a:solidFill>
                <a:latin typeface="Inter"/>
                <a:ea typeface="Inter"/>
                <a:cs typeface="Inter"/>
                <a:sym typeface="Inter"/>
              </a:rPr>
              <a:t>Selected AS8449 –</a:t>
            </a:r>
            <a:r>
              <a:rPr lang="en-US" sz="2999" dirty="0" err="1">
                <a:solidFill>
                  <a:srgbClr val="FFFFFF"/>
                </a:solidFill>
                <a:latin typeface="Inter"/>
                <a:ea typeface="Inter"/>
                <a:cs typeface="Inter"/>
                <a:sym typeface="Inter"/>
              </a:rPr>
              <a:t>Elcat</a:t>
            </a:r>
            <a:r>
              <a:rPr lang="en-US" sz="2999" dirty="0">
                <a:solidFill>
                  <a:srgbClr val="FFFFFF"/>
                </a:solidFill>
                <a:latin typeface="Inter"/>
                <a:ea typeface="Inter"/>
                <a:cs typeface="Inter"/>
                <a:sym typeface="Inter"/>
              </a:rPr>
              <a:t> as the destination </a:t>
            </a:r>
          </a:p>
          <a:p>
            <a:pPr marL="647694" lvl="1" indent="-323847">
              <a:lnSpc>
                <a:spcPts val="4199"/>
              </a:lnSpc>
              <a:buFont typeface="Arial"/>
              <a:buChar char="•"/>
            </a:pPr>
            <a:r>
              <a:rPr lang="en-US" sz="2999" dirty="0">
                <a:solidFill>
                  <a:srgbClr val="FFFFFF"/>
                </a:solidFill>
                <a:latin typeface="Inter"/>
                <a:ea typeface="Inter"/>
                <a:cs typeface="Inter"/>
                <a:sym typeface="Inter"/>
              </a:rPr>
              <a:t>The most advertised IP address should be the DNS IP for </a:t>
            </a:r>
            <a:r>
              <a:rPr lang="en-US" sz="2999" dirty="0" err="1">
                <a:solidFill>
                  <a:srgbClr val="FFFFFF"/>
                </a:solidFill>
                <a:latin typeface="Inter"/>
                <a:ea typeface="Inter"/>
                <a:cs typeface="Inter"/>
                <a:sym typeface="Inter"/>
              </a:rPr>
              <a:t>Elcat</a:t>
            </a:r>
            <a:r>
              <a:rPr lang="en-US" sz="2999" dirty="0">
                <a:solidFill>
                  <a:srgbClr val="FFFFFF"/>
                </a:solidFill>
                <a:latin typeface="Inter"/>
                <a:ea typeface="Inter"/>
                <a:cs typeface="Inter"/>
                <a:sym typeface="Inter"/>
              </a:rPr>
              <a:t>, probably, advertised to all its </a:t>
            </a:r>
            <a:r>
              <a:rPr lang="en-US" sz="2999" dirty="0" err="1">
                <a:solidFill>
                  <a:srgbClr val="FFFFFF"/>
                </a:solidFill>
                <a:latin typeface="Inter"/>
                <a:ea typeface="Inter"/>
                <a:cs typeface="Inter"/>
                <a:sym typeface="Inter"/>
              </a:rPr>
              <a:t>upstreams</a:t>
            </a:r>
            <a:r>
              <a:rPr lang="en-US" sz="2999" dirty="0">
                <a:solidFill>
                  <a:srgbClr val="FFFFFF"/>
                </a:solidFill>
                <a:latin typeface="Inter"/>
                <a:ea typeface="Inter"/>
                <a:cs typeface="Inter"/>
                <a:sym typeface="Inter"/>
              </a:rPr>
              <a:t>. IP: </a:t>
            </a:r>
            <a:r>
              <a:rPr lang="en-US" sz="3200" dirty="0">
                <a:solidFill>
                  <a:srgbClr val="FFFFFF"/>
                </a:solidFill>
                <a:latin typeface="Inter"/>
                <a:ea typeface="Inter"/>
                <a:cs typeface="Inter"/>
                <a:sym typeface="Inter"/>
              </a:rPr>
              <a:t>212.42.96.1</a:t>
            </a:r>
          </a:p>
          <a:p>
            <a:pPr algn="l">
              <a:lnSpc>
                <a:spcPts val="4199"/>
              </a:lnSpc>
            </a:pPr>
            <a:r>
              <a:rPr lang="en-US" sz="2000" dirty="0">
                <a:solidFill>
                  <a:srgbClr val="FFFFFF"/>
                </a:solidFill>
                <a:latin typeface="Inter"/>
                <a:ea typeface="Inter"/>
                <a:cs typeface="Inter"/>
                <a:sym typeface="Inter"/>
              </a:rPr>
              <a:t> $</a:t>
            </a:r>
            <a:r>
              <a:rPr lang="en-US" sz="2000" dirty="0" err="1">
                <a:solidFill>
                  <a:srgbClr val="FFFFFF"/>
                </a:solidFill>
                <a:latin typeface="Inter"/>
                <a:ea typeface="Inter"/>
                <a:cs typeface="Inter"/>
                <a:sym typeface="Inter"/>
              </a:rPr>
              <a:t>nslookup</a:t>
            </a:r>
            <a:r>
              <a:rPr lang="en-US" sz="2000" dirty="0">
                <a:solidFill>
                  <a:srgbClr val="FFFFFF"/>
                </a:solidFill>
                <a:latin typeface="Inter"/>
                <a:ea typeface="Inter"/>
                <a:cs typeface="Inter"/>
                <a:sym typeface="Inter"/>
              </a:rPr>
              <a:t> ns1.elcat.kg</a:t>
            </a:r>
          </a:p>
          <a:p>
            <a:pPr algn="l">
              <a:lnSpc>
                <a:spcPts val="4199"/>
              </a:lnSpc>
            </a:pPr>
            <a:r>
              <a:rPr lang="en-US" sz="2000" dirty="0">
                <a:solidFill>
                  <a:srgbClr val="FFFFFF"/>
                </a:solidFill>
                <a:latin typeface="Inter"/>
                <a:ea typeface="Inter"/>
                <a:cs typeface="Inter"/>
                <a:sym typeface="Inter"/>
              </a:rPr>
              <a:t>…</a:t>
            </a:r>
          </a:p>
          <a:p>
            <a:pPr algn="l">
              <a:lnSpc>
                <a:spcPts val="4199"/>
              </a:lnSpc>
            </a:pPr>
            <a:r>
              <a:rPr lang="en-US" sz="2000" dirty="0">
                <a:solidFill>
                  <a:srgbClr val="FFFFFF"/>
                </a:solidFill>
                <a:latin typeface="Inter"/>
                <a:ea typeface="Inter"/>
                <a:cs typeface="Inter"/>
                <a:sym typeface="Inter"/>
              </a:rPr>
              <a:t>Name: ns1.elcat.kg</a:t>
            </a:r>
          </a:p>
          <a:p>
            <a:pPr algn="l">
              <a:lnSpc>
                <a:spcPts val="4199"/>
              </a:lnSpc>
            </a:pPr>
            <a:r>
              <a:rPr lang="en-US" sz="2000" dirty="0">
                <a:solidFill>
                  <a:srgbClr val="FFFFFF"/>
                </a:solidFill>
                <a:latin typeface="Inter"/>
                <a:ea typeface="Inter"/>
                <a:cs typeface="Inter"/>
                <a:sym typeface="Inter"/>
              </a:rPr>
              <a:t>Address: 2</a:t>
            </a:r>
            <a:r>
              <a:rPr lang="en-US" sz="2000" u="none" dirty="0">
                <a:solidFill>
                  <a:srgbClr val="FFFFFF"/>
                </a:solidFill>
                <a:latin typeface="Inter"/>
                <a:ea typeface="Inter"/>
                <a:cs typeface="Inter"/>
                <a:sym typeface="Inter"/>
              </a:rPr>
              <a:t>12</a:t>
            </a:r>
            <a:r>
              <a:rPr lang="en-US" sz="2000" dirty="0">
                <a:solidFill>
                  <a:srgbClr val="FFFFFF"/>
                </a:solidFill>
                <a:latin typeface="Inter"/>
                <a:ea typeface="Inter"/>
                <a:cs typeface="Inter"/>
                <a:sym typeface="Inter"/>
              </a:rPr>
              <a:t>.42.96.1</a:t>
            </a:r>
          </a:p>
          <a:p>
            <a:pPr algn="l">
              <a:lnSpc>
                <a:spcPts val="4199"/>
              </a:lnSpc>
            </a:pPr>
            <a:r>
              <a:rPr lang="en-US" sz="2000" dirty="0">
                <a:solidFill>
                  <a:srgbClr val="FFFFFF"/>
                </a:solidFill>
                <a:latin typeface="Inter"/>
                <a:ea typeface="Inter"/>
                <a:cs typeface="Inter"/>
                <a:sym typeface="Inter"/>
              </a:rPr>
              <a:t>Name: ns1.elcat.kg</a:t>
            </a:r>
          </a:p>
          <a:p>
            <a:pPr algn="l">
              <a:lnSpc>
                <a:spcPts val="4199"/>
              </a:lnSpc>
            </a:pPr>
            <a:r>
              <a:rPr lang="en-US" sz="2000" dirty="0">
                <a:solidFill>
                  <a:srgbClr val="FFFFFF"/>
                </a:solidFill>
                <a:latin typeface="Inter"/>
                <a:ea typeface="Inter"/>
                <a:cs typeface="Inter"/>
                <a:sym typeface="Inter"/>
              </a:rPr>
              <a:t>Address: 2a00:</a:t>
            </a:r>
            <a:r>
              <a:rPr lang="en-US" sz="2000" u="none" dirty="0">
                <a:solidFill>
                  <a:srgbClr val="FFFFFF"/>
                </a:solidFill>
                <a:latin typeface="Inter"/>
                <a:ea typeface="Inter"/>
                <a:cs typeface="Inter"/>
                <a:sym typeface="Inter"/>
              </a:rPr>
              <a:t>7</a:t>
            </a:r>
            <a:r>
              <a:rPr lang="en-US" sz="2000" dirty="0">
                <a:solidFill>
                  <a:srgbClr val="FFFFFF"/>
                </a:solidFill>
                <a:latin typeface="Inter"/>
                <a:ea typeface="Inter"/>
                <a:cs typeface="Inter"/>
                <a:sym typeface="Inter"/>
              </a:rPr>
              <a:t>16</a:t>
            </a:r>
            <a:r>
              <a:rPr lang="en-US" sz="2000" u="none" dirty="0">
                <a:solidFill>
                  <a:srgbClr val="FFFFFF"/>
                </a:solidFill>
                <a:latin typeface="Inter"/>
                <a:ea typeface="Inter"/>
                <a:cs typeface="Inter"/>
                <a:sym typeface="Inter"/>
              </a:rPr>
              <a:t>0</a:t>
            </a:r>
            <a:r>
              <a:rPr lang="en-US" sz="2000" dirty="0">
                <a:solidFill>
                  <a:srgbClr val="FFFFFF"/>
                </a:solidFill>
                <a:latin typeface="Inter"/>
                <a:ea typeface="Inter"/>
                <a:cs typeface="Inter"/>
                <a:sym typeface="Inter"/>
              </a:rPr>
              <a:t>::1</a:t>
            </a: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0" y="3396158"/>
            <a:ext cx="2290519" cy="2349250"/>
          </a:xfrm>
          <a:prstGeom prst="rect">
            <a:avLst/>
          </a:prstGeom>
        </p:spPr>
      </p:pic>
      <p:sp>
        <p:nvSpPr>
          <p:cNvPr id="7" name="Freeform 7"/>
          <p:cNvSpPr/>
          <p:nvPr/>
        </p:nvSpPr>
        <p:spPr>
          <a:xfrm rot="-5400000">
            <a:off x="4519520" y="-3433749"/>
            <a:ext cx="8990049" cy="18546908"/>
          </a:xfrm>
          <a:custGeom>
            <a:avLst/>
            <a:gdLst/>
            <a:ahLst/>
            <a:cxnLst/>
            <a:rect l="l" t="t" r="r" b="b"/>
            <a:pathLst>
              <a:path w="18546908" h="18546908">
                <a:moveTo>
                  <a:pt x="0" y="0"/>
                </a:moveTo>
                <a:lnTo>
                  <a:pt x="18546908" y="0"/>
                </a:lnTo>
                <a:lnTo>
                  <a:pt x="18546908" y="18546908"/>
                </a:lnTo>
                <a:lnTo>
                  <a:pt x="0" y="18546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grpSp>
        <p:nvGrpSpPr>
          <p:cNvPr id="8" name="Group 8"/>
          <p:cNvGrpSpPr/>
          <p:nvPr/>
        </p:nvGrpSpPr>
        <p:grpSpPr>
          <a:xfrm>
            <a:off x="574625" y="2099881"/>
            <a:ext cx="17360348" cy="6298971"/>
            <a:chOff x="0" y="0"/>
            <a:chExt cx="1472463" cy="534263"/>
          </a:xfrm>
        </p:grpSpPr>
        <p:sp>
          <p:nvSpPr>
            <p:cNvPr id="9" name="Freeform 9"/>
            <p:cNvSpPr/>
            <p:nvPr/>
          </p:nvSpPr>
          <p:spPr>
            <a:xfrm>
              <a:off x="0" y="0"/>
              <a:ext cx="1472463" cy="534263"/>
            </a:xfrm>
            <a:custGeom>
              <a:avLst/>
              <a:gdLst/>
              <a:ahLst/>
              <a:cxnLst/>
              <a:rect l="l" t="t" r="r" b="b"/>
              <a:pathLst>
                <a:path w="1472463" h="534263">
                  <a:moveTo>
                    <a:pt x="0" y="0"/>
                  </a:moveTo>
                  <a:lnTo>
                    <a:pt x="1472463" y="0"/>
                  </a:lnTo>
                  <a:lnTo>
                    <a:pt x="1472463" y="534263"/>
                  </a:lnTo>
                  <a:lnTo>
                    <a:pt x="0" y="534263"/>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1472463" cy="572363"/>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5679380" y="7721947"/>
            <a:ext cx="2290519" cy="2349250"/>
          </a:xfrm>
          <a:prstGeom prst="rect">
            <a:avLst/>
          </a:prstGeom>
        </p:spPr>
      </p:pic>
      <p:sp>
        <p:nvSpPr>
          <p:cNvPr id="12" name="Freeform 12"/>
          <p:cNvSpPr/>
          <p:nvPr/>
        </p:nvSpPr>
        <p:spPr>
          <a:xfrm>
            <a:off x="805749" y="2480096"/>
            <a:ext cx="16847300" cy="5707023"/>
          </a:xfrm>
          <a:custGeom>
            <a:avLst/>
            <a:gdLst/>
            <a:ahLst/>
            <a:cxnLst/>
            <a:rect l="l" t="t" r="r" b="b"/>
            <a:pathLst>
              <a:path w="16847300" h="5707023">
                <a:moveTo>
                  <a:pt x="0" y="0"/>
                </a:moveTo>
                <a:lnTo>
                  <a:pt x="16847300" y="0"/>
                </a:lnTo>
                <a:lnTo>
                  <a:pt x="16847300" y="5707023"/>
                </a:lnTo>
                <a:lnTo>
                  <a:pt x="0" y="5707023"/>
                </a:lnTo>
                <a:lnTo>
                  <a:pt x="0" y="0"/>
                </a:lnTo>
                <a:close/>
              </a:path>
            </a:pathLst>
          </a:custGeom>
          <a:blipFill>
            <a:blip r:embed="rId6"/>
            <a:stretch>
              <a:fillRect/>
            </a:stretch>
          </a:blipFill>
        </p:spPr>
        <p:txBody>
          <a:bodyPr/>
          <a:lstStyle/>
          <a:p>
            <a:endParaRPr lang="en-AU"/>
          </a:p>
        </p:txBody>
      </p:sp>
      <p:sp>
        <p:nvSpPr>
          <p:cNvPr id="13" name="TextBox 13"/>
          <p:cNvSpPr txBox="1"/>
          <p:nvPr/>
        </p:nvSpPr>
        <p:spPr>
          <a:xfrm>
            <a:off x="630887" y="498880"/>
            <a:ext cx="12563320"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Kyrgyzstan</a:t>
            </a:r>
          </a:p>
        </p:txBody>
      </p:sp>
      <p:sp>
        <p:nvSpPr>
          <p:cNvPr id="14" name="TextBox 14">
            <a:extLst>
              <a:ext uri="{FF2B5EF4-FFF2-40B4-BE49-F238E27FC236}">
                <a16:creationId xmlns:a16="http://schemas.microsoft.com/office/drawing/2014/main" id="{9E32E130-B81C-9A77-F1FF-B1B9AA9ACDC2}"/>
              </a:ext>
            </a:extLst>
          </p:cNvPr>
          <p:cNvSpPr txBox="1"/>
          <p:nvPr/>
        </p:nvSpPr>
        <p:spPr>
          <a:xfrm>
            <a:off x="574625" y="8870255"/>
            <a:ext cx="17078424" cy="500458"/>
          </a:xfrm>
          <a:prstGeom prst="rect">
            <a:avLst/>
          </a:prstGeom>
        </p:spPr>
        <p:txBody>
          <a:bodyPr wrap="square" lIns="0" tIns="0" rIns="0" bIns="0" rtlCol="0" anchor="t">
            <a:spAutoFit/>
          </a:bodyPr>
          <a:lstStyle/>
          <a:p>
            <a:pPr>
              <a:lnSpc>
                <a:spcPts val="4199"/>
              </a:lnSpc>
            </a:pPr>
            <a:r>
              <a:rPr lang="en-US" sz="3200" dirty="0">
                <a:solidFill>
                  <a:srgbClr val="FFFFFF"/>
                </a:solidFill>
                <a:latin typeface="Inter"/>
                <a:ea typeface="Inter"/>
                <a:cs typeface="Inter"/>
                <a:sym typeface="Inter"/>
              </a:rPr>
              <a:t>Trace results from 50 random ASN to the same target IP: 212.42.96.1 </a:t>
            </a: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srcRect/>
          <a:stretch>
            <a:fillRect/>
          </a:stretch>
        </p:blipFill>
        <p:spPr>
          <a:xfrm>
            <a:off x="0" y="3396158"/>
            <a:ext cx="2290519" cy="2349250"/>
          </a:xfrm>
          <a:prstGeom prst="rect">
            <a:avLst/>
          </a:prstGeom>
        </p:spPr>
      </p:pic>
      <p:sp>
        <p:nvSpPr>
          <p:cNvPr id="7" name="Freeform 7"/>
          <p:cNvSpPr/>
          <p:nvPr/>
        </p:nvSpPr>
        <p:spPr>
          <a:xfrm rot="-5400000">
            <a:off x="1028700" y="-2054898"/>
            <a:ext cx="16766151" cy="16766151"/>
          </a:xfrm>
          <a:custGeom>
            <a:avLst/>
            <a:gdLst/>
            <a:ahLst/>
            <a:cxnLst/>
            <a:rect l="l" t="t" r="r" b="b"/>
            <a:pathLst>
              <a:path w="16766151" h="16766151">
                <a:moveTo>
                  <a:pt x="0" y="0"/>
                </a:moveTo>
                <a:lnTo>
                  <a:pt x="16766151" y="0"/>
                </a:lnTo>
                <a:lnTo>
                  <a:pt x="16766151" y="16766152"/>
                </a:lnTo>
                <a:lnTo>
                  <a:pt x="0" y="16766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8" name="Group 8"/>
          <p:cNvGrpSpPr/>
          <p:nvPr/>
        </p:nvGrpSpPr>
        <p:grpSpPr>
          <a:xfrm>
            <a:off x="609551" y="2067491"/>
            <a:ext cx="10213572" cy="8003706"/>
            <a:chOff x="0" y="0"/>
            <a:chExt cx="866290" cy="678855"/>
          </a:xfrm>
        </p:grpSpPr>
        <p:sp>
          <p:nvSpPr>
            <p:cNvPr id="9" name="Freeform 9"/>
            <p:cNvSpPr/>
            <p:nvPr/>
          </p:nvSpPr>
          <p:spPr>
            <a:xfrm>
              <a:off x="0" y="0"/>
              <a:ext cx="866290" cy="678855"/>
            </a:xfrm>
            <a:custGeom>
              <a:avLst/>
              <a:gdLst/>
              <a:ahLst/>
              <a:cxnLst/>
              <a:rect l="l" t="t" r="r" b="b"/>
              <a:pathLst>
                <a:path w="866290" h="678855">
                  <a:moveTo>
                    <a:pt x="0" y="0"/>
                  </a:moveTo>
                  <a:lnTo>
                    <a:pt x="866290" y="0"/>
                  </a:lnTo>
                  <a:lnTo>
                    <a:pt x="866290" y="678855"/>
                  </a:lnTo>
                  <a:lnTo>
                    <a:pt x="0" y="678855"/>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866290" cy="716955"/>
            </a:xfrm>
            <a:prstGeom prst="rect">
              <a:avLst/>
            </a:prstGeom>
          </p:spPr>
          <p:txBody>
            <a:bodyPr lIns="50121" tIns="50121" rIns="50121" bIns="50121" rtlCol="0" anchor="ctr"/>
            <a:lstStyle/>
            <a:p>
              <a:pPr algn="ctr">
                <a:lnSpc>
                  <a:spcPts val="2659"/>
                </a:lnSpc>
              </a:pPr>
              <a:endParaRPr/>
            </a:p>
          </p:txBody>
        </p:sp>
      </p:grpSp>
      <p:pic>
        <p:nvPicPr>
          <p:cNvPr id="11" name="Picture 11"/>
          <p:cNvPicPr>
            <a:picLocks noChangeAspect="1"/>
          </p:cNvPicPr>
          <p:nvPr/>
        </p:nvPicPr>
        <p:blipFill>
          <a:blip r:embed="rId3"/>
          <a:srcRect/>
          <a:stretch>
            <a:fillRect/>
          </a:stretch>
        </p:blipFill>
        <p:spPr>
          <a:xfrm>
            <a:off x="16114041" y="7131847"/>
            <a:ext cx="2290519" cy="2349250"/>
          </a:xfrm>
          <a:prstGeom prst="rect">
            <a:avLst/>
          </a:prstGeom>
        </p:spPr>
      </p:pic>
      <p:sp>
        <p:nvSpPr>
          <p:cNvPr id="12" name="Freeform 12"/>
          <p:cNvSpPr/>
          <p:nvPr/>
        </p:nvSpPr>
        <p:spPr>
          <a:xfrm>
            <a:off x="809576" y="2233833"/>
            <a:ext cx="9736491" cy="7643145"/>
          </a:xfrm>
          <a:custGeom>
            <a:avLst/>
            <a:gdLst/>
            <a:ahLst/>
            <a:cxnLst/>
            <a:rect l="l" t="t" r="r" b="b"/>
            <a:pathLst>
              <a:path w="9736491" h="7643145">
                <a:moveTo>
                  <a:pt x="0" y="0"/>
                </a:moveTo>
                <a:lnTo>
                  <a:pt x="9736491" y="0"/>
                </a:lnTo>
                <a:lnTo>
                  <a:pt x="9736491" y="7643145"/>
                </a:lnTo>
                <a:lnTo>
                  <a:pt x="0" y="7643145"/>
                </a:lnTo>
                <a:lnTo>
                  <a:pt x="0" y="0"/>
                </a:lnTo>
                <a:close/>
              </a:path>
            </a:pathLst>
          </a:custGeom>
          <a:blipFill>
            <a:blip r:embed="rId6"/>
            <a:stretch>
              <a:fillRect/>
            </a:stretch>
          </a:blipFill>
        </p:spPr>
        <p:txBody>
          <a:bodyPr/>
          <a:lstStyle/>
          <a:p>
            <a:endParaRPr lang="en-AU"/>
          </a:p>
        </p:txBody>
      </p:sp>
      <p:grpSp>
        <p:nvGrpSpPr>
          <p:cNvPr id="13" name="Group 13"/>
          <p:cNvGrpSpPr/>
          <p:nvPr/>
        </p:nvGrpSpPr>
        <p:grpSpPr>
          <a:xfrm>
            <a:off x="8992627" y="892866"/>
            <a:ext cx="9295373" cy="8365434"/>
            <a:chOff x="0" y="0"/>
            <a:chExt cx="788411" cy="709536"/>
          </a:xfrm>
        </p:grpSpPr>
        <p:sp>
          <p:nvSpPr>
            <p:cNvPr id="14" name="Freeform 14"/>
            <p:cNvSpPr/>
            <p:nvPr/>
          </p:nvSpPr>
          <p:spPr>
            <a:xfrm>
              <a:off x="0" y="0"/>
              <a:ext cx="788411" cy="709536"/>
            </a:xfrm>
            <a:custGeom>
              <a:avLst/>
              <a:gdLst/>
              <a:ahLst/>
              <a:cxnLst/>
              <a:rect l="l" t="t" r="r" b="b"/>
              <a:pathLst>
                <a:path w="788411" h="709536">
                  <a:moveTo>
                    <a:pt x="0" y="0"/>
                  </a:moveTo>
                  <a:lnTo>
                    <a:pt x="788411" y="0"/>
                  </a:lnTo>
                  <a:lnTo>
                    <a:pt x="788411" y="709536"/>
                  </a:lnTo>
                  <a:lnTo>
                    <a:pt x="0" y="709536"/>
                  </a:lnTo>
                  <a:close/>
                </a:path>
              </a:pathLst>
            </a:custGeom>
            <a:solidFill>
              <a:srgbClr val="062E52"/>
            </a:solidFill>
            <a:ln w="76200" cap="sq">
              <a:solidFill>
                <a:srgbClr val="13B8FF"/>
              </a:solidFill>
              <a:prstDash val="solid"/>
              <a:miter/>
            </a:ln>
          </p:spPr>
          <p:txBody>
            <a:bodyPr/>
            <a:lstStyle/>
            <a:p>
              <a:endParaRPr lang="en-AU"/>
            </a:p>
          </p:txBody>
        </p:sp>
        <p:sp>
          <p:nvSpPr>
            <p:cNvPr id="15" name="TextBox 15"/>
            <p:cNvSpPr txBox="1"/>
            <p:nvPr/>
          </p:nvSpPr>
          <p:spPr>
            <a:xfrm>
              <a:off x="0" y="-38100"/>
              <a:ext cx="788411" cy="747636"/>
            </a:xfrm>
            <a:prstGeom prst="rect">
              <a:avLst/>
            </a:prstGeom>
          </p:spPr>
          <p:txBody>
            <a:bodyPr lIns="50121" tIns="50121" rIns="50121" bIns="50121" rtlCol="0" anchor="ctr"/>
            <a:lstStyle/>
            <a:p>
              <a:pPr algn="ctr">
                <a:lnSpc>
                  <a:spcPts val="2659"/>
                </a:lnSpc>
              </a:pPr>
              <a:endParaRPr/>
            </a:p>
          </p:txBody>
        </p:sp>
      </p:grpSp>
      <p:sp>
        <p:nvSpPr>
          <p:cNvPr id="16" name="Freeform 16"/>
          <p:cNvSpPr/>
          <p:nvPr/>
        </p:nvSpPr>
        <p:spPr>
          <a:xfrm>
            <a:off x="9144000" y="1028700"/>
            <a:ext cx="8799801" cy="8053821"/>
          </a:xfrm>
          <a:custGeom>
            <a:avLst/>
            <a:gdLst/>
            <a:ahLst/>
            <a:cxnLst/>
            <a:rect l="l" t="t" r="r" b="b"/>
            <a:pathLst>
              <a:path w="8799801" h="8053821">
                <a:moveTo>
                  <a:pt x="0" y="0"/>
                </a:moveTo>
                <a:lnTo>
                  <a:pt x="8799801" y="0"/>
                </a:lnTo>
                <a:lnTo>
                  <a:pt x="8799801" y="8053821"/>
                </a:lnTo>
                <a:lnTo>
                  <a:pt x="0" y="8053821"/>
                </a:lnTo>
                <a:lnTo>
                  <a:pt x="0" y="0"/>
                </a:lnTo>
                <a:close/>
              </a:path>
            </a:pathLst>
          </a:custGeom>
          <a:blipFill>
            <a:blip r:embed="rId7"/>
            <a:stretch>
              <a:fillRect b="-4446"/>
            </a:stretch>
          </a:blipFill>
        </p:spPr>
        <p:txBody>
          <a:bodyPr/>
          <a:lstStyle/>
          <a:p>
            <a:endParaRPr lang="en-AU"/>
          </a:p>
        </p:txBody>
      </p:sp>
      <p:sp>
        <p:nvSpPr>
          <p:cNvPr id="17" name="TextBox 17"/>
          <p:cNvSpPr txBox="1"/>
          <p:nvPr/>
        </p:nvSpPr>
        <p:spPr>
          <a:xfrm>
            <a:off x="609551" y="784569"/>
            <a:ext cx="12563320" cy="996188"/>
          </a:xfrm>
          <a:prstGeom prst="rect">
            <a:avLst/>
          </a:prstGeom>
        </p:spPr>
        <p:txBody>
          <a:bodyPr lIns="0" tIns="0" rIns="0" bIns="0" rtlCol="0" anchor="t">
            <a:spAutoFit/>
          </a:bodyPr>
          <a:lstStyle/>
          <a:p>
            <a:pPr algn="l">
              <a:lnSpc>
                <a:spcPts val="7935"/>
              </a:lnSpc>
            </a:pPr>
            <a:r>
              <a:rPr lang="en-US" sz="6399">
                <a:solidFill>
                  <a:srgbClr val="FFFFFF"/>
                </a:solidFill>
                <a:latin typeface="Russo One"/>
                <a:ea typeface="Russo One"/>
                <a:cs typeface="Russo One"/>
                <a:sym typeface="Russo One"/>
              </a:rPr>
              <a:t>Kyrgyzstan</a:t>
            </a:r>
          </a:p>
        </p:txBody>
      </p:sp>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391400" y="1028700"/>
            <a:ext cx="10627710" cy="10627710"/>
          </a:xfrm>
          <a:custGeom>
            <a:avLst/>
            <a:gdLst/>
            <a:ahLst/>
            <a:cxnLst/>
            <a:rect l="l" t="t" r="r" b="b"/>
            <a:pathLst>
              <a:path w="10627710" h="10627710">
                <a:moveTo>
                  <a:pt x="0" y="0"/>
                </a:moveTo>
                <a:lnTo>
                  <a:pt x="10627710" y="0"/>
                </a:lnTo>
                <a:lnTo>
                  <a:pt x="10627710" y="10627709"/>
                </a:lnTo>
                <a:lnTo>
                  <a:pt x="0" y="106277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p:cNvGrpSpPr/>
          <p:nvPr/>
        </p:nvGrpSpPr>
        <p:grpSpPr>
          <a:xfrm>
            <a:off x="9341232" y="343552"/>
            <a:ext cx="8338707" cy="3423894"/>
            <a:chOff x="0" y="0"/>
            <a:chExt cx="11118277" cy="4565192"/>
          </a:xfrm>
        </p:grpSpPr>
        <p:grpSp>
          <p:nvGrpSpPr>
            <p:cNvPr id="8" name="Group 8"/>
            <p:cNvGrpSpPr/>
            <p:nvPr/>
          </p:nvGrpSpPr>
          <p:grpSpPr>
            <a:xfrm>
              <a:off x="0" y="0"/>
              <a:ext cx="11118277" cy="4565192"/>
              <a:chOff x="0" y="0"/>
              <a:chExt cx="1006418" cy="413238"/>
            </a:xfrm>
          </p:grpSpPr>
          <p:sp>
            <p:nvSpPr>
              <p:cNvPr id="9" name="Freeform 9"/>
              <p:cNvSpPr/>
              <p:nvPr/>
            </p:nvSpPr>
            <p:spPr>
              <a:xfrm>
                <a:off x="0" y="0"/>
                <a:ext cx="1006418" cy="413238"/>
              </a:xfrm>
              <a:custGeom>
                <a:avLst/>
                <a:gdLst/>
                <a:ahLst/>
                <a:cxnLst/>
                <a:rect l="l" t="t" r="r" b="b"/>
                <a:pathLst>
                  <a:path w="1006418" h="413238">
                    <a:moveTo>
                      <a:pt x="0" y="0"/>
                    </a:moveTo>
                    <a:lnTo>
                      <a:pt x="1006418" y="0"/>
                    </a:lnTo>
                    <a:lnTo>
                      <a:pt x="1006418" y="413238"/>
                    </a:lnTo>
                    <a:lnTo>
                      <a:pt x="0" y="413238"/>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1006418" cy="451338"/>
              </a:xfrm>
              <a:prstGeom prst="rect">
                <a:avLst/>
              </a:prstGeom>
            </p:spPr>
            <p:txBody>
              <a:bodyPr lIns="50121" tIns="50121" rIns="50121" bIns="50121" rtlCol="0" anchor="ctr"/>
              <a:lstStyle/>
              <a:p>
                <a:pPr algn="ctr">
                  <a:lnSpc>
                    <a:spcPts val="2659"/>
                  </a:lnSpc>
                </a:pPr>
                <a:endParaRPr/>
              </a:p>
            </p:txBody>
          </p:sp>
        </p:grpSp>
        <p:sp>
          <p:nvSpPr>
            <p:cNvPr id="11" name="Freeform 11"/>
            <p:cNvSpPr/>
            <p:nvPr/>
          </p:nvSpPr>
          <p:spPr>
            <a:xfrm>
              <a:off x="0" y="201721"/>
              <a:ext cx="10927777" cy="3992536"/>
            </a:xfrm>
            <a:custGeom>
              <a:avLst/>
              <a:gdLst/>
              <a:ahLst/>
              <a:cxnLst/>
              <a:rect l="l" t="t" r="r" b="b"/>
              <a:pathLst>
                <a:path w="10927777" h="3992536">
                  <a:moveTo>
                    <a:pt x="0" y="0"/>
                  </a:moveTo>
                  <a:lnTo>
                    <a:pt x="10927777" y="0"/>
                  </a:lnTo>
                  <a:lnTo>
                    <a:pt x="10927777" y="3992536"/>
                  </a:lnTo>
                  <a:lnTo>
                    <a:pt x="0" y="3992536"/>
                  </a:lnTo>
                  <a:lnTo>
                    <a:pt x="0" y="0"/>
                  </a:lnTo>
                  <a:close/>
                </a:path>
              </a:pathLst>
            </a:custGeom>
            <a:blipFill>
              <a:blip r:embed="rId5"/>
              <a:stretch>
                <a:fillRect/>
              </a:stretch>
            </a:blipFill>
          </p:spPr>
          <p:txBody>
            <a:bodyPr/>
            <a:lstStyle/>
            <a:p>
              <a:endParaRPr lang="en-AU"/>
            </a:p>
          </p:txBody>
        </p:sp>
      </p:grpSp>
      <p:grpSp>
        <p:nvGrpSpPr>
          <p:cNvPr id="12" name="Group 12"/>
          <p:cNvGrpSpPr/>
          <p:nvPr/>
        </p:nvGrpSpPr>
        <p:grpSpPr>
          <a:xfrm>
            <a:off x="9341232" y="3145886"/>
            <a:ext cx="6139304" cy="6335863"/>
            <a:chOff x="0" y="0"/>
            <a:chExt cx="740967" cy="764690"/>
          </a:xfrm>
        </p:grpSpPr>
        <p:sp>
          <p:nvSpPr>
            <p:cNvPr id="13" name="Freeform 13"/>
            <p:cNvSpPr/>
            <p:nvPr/>
          </p:nvSpPr>
          <p:spPr>
            <a:xfrm>
              <a:off x="0" y="0"/>
              <a:ext cx="740967" cy="764690"/>
            </a:xfrm>
            <a:custGeom>
              <a:avLst/>
              <a:gdLst/>
              <a:ahLst/>
              <a:cxnLst/>
              <a:rect l="l" t="t" r="r" b="b"/>
              <a:pathLst>
                <a:path w="740967" h="764690">
                  <a:moveTo>
                    <a:pt x="0" y="0"/>
                  </a:moveTo>
                  <a:lnTo>
                    <a:pt x="740967" y="0"/>
                  </a:lnTo>
                  <a:lnTo>
                    <a:pt x="740967" y="764690"/>
                  </a:lnTo>
                  <a:lnTo>
                    <a:pt x="0" y="764690"/>
                  </a:lnTo>
                  <a:close/>
                </a:path>
              </a:pathLst>
            </a:custGeom>
            <a:solidFill>
              <a:srgbClr val="062E52"/>
            </a:solidFill>
            <a:ln w="76200" cap="sq">
              <a:solidFill>
                <a:srgbClr val="13B8FF"/>
              </a:solidFill>
              <a:prstDash val="solid"/>
              <a:miter/>
            </a:ln>
          </p:spPr>
          <p:txBody>
            <a:bodyPr/>
            <a:lstStyle/>
            <a:p>
              <a:endParaRPr lang="en-AU"/>
            </a:p>
          </p:txBody>
        </p:sp>
        <p:sp>
          <p:nvSpPr>
            <p:cNvPr id="14" name="TextBox 14"/>
            <p:cNvSpPr txBox="1"/>
            <p:nvPr/>
          </p:nvSpPr>
          <p:spPr>
            <a:xfrm>
              <a:off x="0" y="-38100"/>
              <a:ext cx="740967" cy="802790"/>
            </a:xfrm>
            <a:prstGeom prst="rect">
              <a:avLst/>
            </a:prstGeom>
          </p:spPr>
          <p:txBody>
            <a:bodyPr lIns="50121" tIns="50121" rIns="50121" bIns="50121" rtlCol="0" anchor="ctr"/>
            <a:lstStyle/>
            <a:p>
              <a:pPr algn="ctr">
                <a:lnSpc>
                  <a:spcPts val="2659"/>
                </a:lnSpc>
              </a:pPr>
              <a:endParaRPr/>
            </a:p>
          </p:txBody>
        </p:sp>
      </p:grpSp>
      <p:sp>
        <p:nvSpPr>
          <p:cNvPr id="15" name="Freeform 15"/>
          <p:cNvSpPr/>
          <p:nvPr/>
        </p:nvSpPr>
        <p:spPr>
          <a:xfrm>
            <a:off x="9626877" y="3317277"/>
            <a:ext cx="5525354" cy="5941023"/>
          </a:xfrm>
          <a:custGeom>
            <a:avLst/>
            <a:gdLst/>
            <a:ahLst/>
            <a:cxnLst/>
            <a:rect l="l" t="t" r="r" b="b"/>
            <a:pathLst>
              <a:path w="5525354" h="5941023">
                <a:moveTo>
                  <a:pt x="0" y="0"/>
                </a:moveTo>
                <a:lnTo>
                  <a:pt x="5525354" y="0"/>
                </a:lnTo>
                <a:lnTo>
                  <a:pt x="5525354" y="5941023"/>
                </a:lnTo>
                <a:lnTo>
                  <a:pt x="0" y="5941023"/>
                </a:lnTo>
                <a:lnTo>
                  <a:pt x="0" y="0"/>
                </a:lnTo>
                <a:close/>
              </a:path>
            </a:pathLst>
          </a:custGeom>
          <a:blipFill>
            <a:blip r:embed="rId6"/>
            <a:stretch>
              <a:fillRect/>
            </a:stretch>
          </a:blipFill>
        </p:spPr>
        <p:txBody>
          <a:bodyPr/>
          <a:lstStyle/>
          <a:p>
            <a:endParaRPr lang="en-AU"/>
          </a:p>
        </p:txBody>
      </p:sp>
      <p:grpSp>
        <p:nvGrpSpPr>
          <p:cNvPr id="16" name="Group 16"/>
          <p:cNvGrpSpPr/>
          <p:nvPr/>
        </p:nvGrpSpPr>
        <p:grpSpPr>
          <a:xfrm>
            <a:off x="14270751" y="2491146"/>
            <a:ext cx="3409189" cy="6335863"/>
            <a:chOff x="0" y="0"/>
            <a:chExt cx="411463" cy="764690"/>
          </a:xfrm>
        </p:grpSpPr>
        <p:sp>
          <p:nvSpPr>
            <p:cNvPr id="17" name="Freeform 17"/>
            <p:cNvSpPr/>
            <p:nvPr/>
          </p:nvSpPr>
          <p:spPr>
            <a:xfrm>
              <a:off x="0" y="0"/>
              <a:ext cx="411463" cy="764690"/>
            </a:xfrm>
            <a:custGeom>
              <a:avLst/>
              <a:gdLst/>
              <a:ahLst/>
              <a:cxnLst/>
              <a:rect l="l" t="t" r="r" b="b"/>
              <a:pathLst>
                <a:path w="411463" h="764690">
                  <a:moveTo>
                    <a:pt x="0" y="0"/>
                  </a:moveTo>
                  <a:lnTo>
                    <a:pt x="411463" y="0"/>
                  </a:lnTo>
                  <a:lnTo>
                    <a:pt x="411463" y="764690"/>
                  </a:lnTo>
                  <a:lnTo>
                    <a:pt x="0" y="764690"/>
                  </a:lnTo>
                  <a:close/>
                </a:path>
              </a:pathLst>
            </a:custGeom>
            <a:solidFill>
              <a:srgbClr val="062E52"/>
            </a:solidFill>
            <a:ln w="76200" cap="sq">
              <a:solidFill>
                <a:srgbClr val="13B8FF"/>
              </a:solidFill>
              <a:prstDash val="solid"/>
              <a:miter/>
            </a:ln>
          </p:spPr>
          <p:txBody>
            <a:bodyPr/>
            <a:lstStyle/>
            <a:p>
              <a:endParaRPr lang="en-AU"/>
            </a:p>
          </p:txBody>
        </p:sp>
        <p:sp>
          <p:nvSpPr>
            <p:cNvPr id="18" name="TextBox 18"/>
            <p:cNvSpPr txBox="1"/>
            <p:nvPr/>
          </p:nvSpPr>
          <p:spPr>
            <a:xfrm>
              <a:off x="0" y="-38100"/>
              <a:ext cx="411463" cy="802790"/>
            </a:xfrm>
            <a:prstGeom prst="rect">
              <a:avLst/>
            </a:prstGeom>
          </p:spPr>
          <p:txBody>
            <a:bodyPr lIns="50121" tIns="50121" rIns="50121" bIns="50121" rtlCol="0" anchor="ctr"/>
            <a:lstStyle/>
            <a:p>
              <a:pPr algn="ctr">
                <a:lnSpc>
                  <a:spcPts val="2659"/>
                </a:lnSpc>
              </a:pPr>
              <a:endParaRPr/>
            </a:p>
          </p:txBody>
        </p:sp>
      </p:grpSp>
      <p:sp>
        <p:nvSpPr>
          <p:cNvPr id="19" name="Freeform 19"/>
          <p:cNvSpPr/>
          <p:nvPr/>
        </p:nvSpPr>
        <p:spPr>
          <a:xfrm>
            <a:off x="14497588" y="2738584"/>
            <a:ext cx="3039477" cy="5840987"/>
          </a:xfrm>
          <a:custGeom>
            <a:avLst/>
            <a:gdLst/>
            <a:ahLst/>
            <a:cxnLst/>
            <a:rect l="l" t="t" r="r" b="b"/>
            <a:pathLst>
              <a:path w="3039477" h="5840987">
                <a:moveTo>
                  <a:pt x="0" y="0"/>
                </a:moveTo>
                <a:lnTo>
                  <a:pt x="3039477" y="0"/>
                </a:lnTo>
                <a:lnTo>
                  <a:pt x="3039477" y="5840988"/>
                </a:lnTo>
                <a:lnTo>
                  <a:pt x="0" y="5840988"/>
                </a:lnTo>
                <a:lnTo>
                  <a:pt x="0" y="0"/>
                </a:lnTo>
                <a:close/>
              </a:path>
            </a:pathLst>
          </a:custGeom>
          <a:blipFill>
            <a:blip r:embed="rId7"/>
            <a:stretch>
              <a:fillRect/>
            </a:stretch>
          </a:blipFill>
        </p:spPr>
        <p:txBody>
          <a:bodyPr/>
          <a:lstStyle/>
          <a:p>
            <a:endParaRPr lang="en-AU"/>
          </a:p>
        </p:txBody>
      </p:sp>
      <p:sp>
        <p:nvSpPr>
          <p:cNvPr id="20" name="TextBox 20"/>
          <p:cNvSpPr txBox="1"/>
          <p:nvPr/>
        </p:nvSpPr>
        <p:spPr>
          <a:xfrm>
            <a:off x="1001402" y="715293"/>
            <a:ext cx="7985357"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Wrap up</a:t>
            </a:r>
          </a:p>
        </p:txBody>
      </p:sp>
      <p:sp>
        <p:nvSpPr>
          <p:cNvPr id="21" name="TextBox 21"/>
          <p:cNvSpPr txBox="1"/>
          <p:nvPr/>
        </p:nvSpPr>
        <p:spPr>
          <a:xfrm>
            <a:off x="553721" y="1929619"/>
            <a:ext cx="8549163" cy="2110258"/>
          </a:xfrm>
          <a:prstGeom prst="rect">
            <a:avLst/>
          </a:prstGeom>
        </p:spPr>
        <p:txBody>
          <a:bodyPr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Measuring the connectivity is simple</a:t>
            </a:r>
          </a:p>
          <a:p>
            <a:pPr marL="647694" lvl="1" indent="-323847" algn="l">
              <a:lnSpc>
                <a:spcPts val="4199"/>
              </a:lnSpc>
              <a:buFont typeface="Arial"/>
              <a:buChar char="•"/>
            </a:pPr>
            <a:r>
              <a:rPr lang="en-US" sz="2999" dirty="0">
                <a:solidFill>
                  <a:srgbClr val="FFFFFF"/>
                </a:solidFill>
                <a:latin typeface="Inter"/>
                <a:ea typeface="Inter"/>
                <a:cs typeface="Inter"/>
                <a:sym typeface="Inter"/>
              </a:rPr>
              <a:t>Regular checks is recommended (different times and days</a:t>
            </a:r>
          </a:p>
          <a:p>
            <a:pPr algn="l">
              <a:lnSpc>
                <a:spcPts val="4199"/>
              </a:lnSpc>
            </a:pPr>
            <a:endParaRPr lang="en-US" sz="2999" dirty="0">
              <a:solidFill>
                <a:srgbClr val="FFFFFF"/>
              </a:solidFill>
              <a:latin typeface="Inter"/>
              <a:ea typeface="Inter"/>
              <a:cs typeface="Inter"/>
              <a:sym typeface="Inter"/>
            </a:endParaRPr>
          </a:p>
        </p:txBody>
      </p:sp>
      <p:sp>
        <p:nvSpPr>
          <p:cNvPr id="22" name="TextBox 22"/>
          <p:cNvSpPr txBox="1"/>
          <p:nvPr/>
        </p:nvSpPr>
        <p:spPr>
          <a:xfrm>
            <a:off x="553717" y="3767446"/>
            <a:ext cx="8393052" cy="4264694"/>
          </a:xfrm>
          <a:prstGeom prst="rect">
            <a:avLst/>
          </a:prstGeom>
        </p:spPr>
        <p:txBody>
          <a:bodyPr wrap="square" lIns="0" tIns="0" rIns="0" bIns="0" rtlCol="0" anchor="t">
            <a:spAutoFit/>
          </a:bodyPr>
          <a:lstStyle/>
          <a:p>
            <a:pPr marL="647694" lvl="1" indent="-323847" algn="l">
              <a:lnSpc>
                <a:spcPts val="4199"/>
              </a:lnSpc>
              <a:spcBef>
                <a:spcPct val="0"/>
              </a:spcBef>
              <a:buFont typeface="Arial"/>
              <a:buChar char="•"/>
            </a:pPr>
            <a:r>
              <a:rPr lang="en-US" sz="2999" u="none" strike="noStrike" dirty="0">
                <a:solidFill>
                  <a:srgbClr val="FFFFFF"/>
                </a:solidFill>
                <a:latin typeface="Inter"/>
                <a:ea typeface="Inter"/>
                <a:cs typeface="Inter"/>
                <a:sym typeface="Inter"/>
              </a:rPr>
              <a:t>Available free tools</a:t>
            </a:r>
          </a:p>
          <a:p>
            <a:pPr marL="1104894" lvl="2"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https://</a:t>
            </a:r>
            <a:r>
              <a:rPr lang="en-US" sz="2999" u="none" strike="noStrike" dirty="0" err="1">
                <a:solidFill>
                  <a:srgbClr val="FFFFFF"/>
                </a:solidFill>
                <a:latin typeface="Inter"/>
                <a:ea typeface="Inter"/>
                <a:cs typeface="Inter"/>
                <a:sym typeface="Inter"/>
              </a:rPr>
              <a:t>labs.apnic.net</a:t>
            </a:r>
            <a:r>
              <a:rPr lang="en-US" sz="2999" u="none" strike="noStrike" dirty="0">
                <a:solidFill>
                  <a:srgbClr val="FFFFFF"/>
                </a:solidFill>
                <a:latin typeface="Inter"/>
                <a:ea typeface="Inter"/>
                <a:cs typeface="Inter"/>
                <a:sym typeface="Inter"/>
              </a:rPr>
              <a:t>/measurements/</a:t>
            </a:r>
          </a:p>
          <a:p>
            <a:pPr marL="1104894" lvl="2"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https://</a:t>
            </a:r>
            <a:r>
              <a:rPr lang="en-US" sz="2999" u="none" strike="noStrike" dirty="0" err="1">
                <a:solidFill>
                  <a:srgbClr val="FFFFFF"/>
                </a:solidFill>
                <a:latin typeface="Inter"/>
                <a:ea typeface="Inter"/>
                <a:cs typeface="Inter"/>
                <a:sym typeface="Inter"/>
              </a:rPr>
              <a:t>stat.ripe.net</a:t>
            </a:r>
            <a:endParaRPr lang="en-US" sz="2999" u="none" strike="noStrike" dirty="0">
              <a:solidFill>
                <a:srgbClr val="FFFFFF"/>
              </a:solidFill>
              <a:latin typeface="Inter"/>
              <a:ea typeface="Inter"/>
              <a:cs typeface="Inter"/>
              <a:sym typeface="Inter"/>
            </a:endParaRPr>
          </a:p>
          <a:p>
            <a:pPr marL="1104894" lvl="2"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APNIC REX - Resource </a:t>
            </a:r>
            <a:r>
              <a:rPr lang="en-US" sz="2999" u="none" strike="noStrike" dirty="0" err="1">
                <a:solidFill>
                  <a:srgbClr val="FFFFFF"/>
                </a:solidFill>
                <a:latin typeface="Inter"/>
                <a:ea typeface="Inter"/>
                <a:cs typeface="Inter"/>
                <a:sym typeface="Inter"/>
              </a:rPr>
              <a:t>eXploration</a:t>
            </a:r>
            <a:r>
              <a:rPr lang="en-US" sz="2999" u="none" strike="noStrike" dirty="0">
                <a:solidFill>
                  <a:srgbClr val="FFFFFF"/>
                </a:solidFill>
                <a:latin typeface="Inter"/>
                <a:ea typeface="Inter"/>
                <a:cs typeface="Inter"/>
                <a:sym typeface="Inter"/>
              </a:rPr>
              <a:t>:</a:t>
            </a:r>
          </a:p>
          <a:p>
            <a:pPr marL="1104894" lvl="2"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https://</a:t>
            </a:r>
            <a:r>
              <a:rPr lang="en-US" sz="2999" u="none" strike="noStrike" dirty="0" err="1">
                <a:solidFill>
                  <a:srgbClr val="FFFFFF"/>
                </a:solidFill>
                <a:latin typeface="Inter"/>
                <a:ea typeface="Inter"/>
                <a:cs typeface="Inter"/>
                <a:sym typeface="Inter"/>
              </a:rPr>
              <a:t>rex.apnic.net</a:t>
            </a:r>
            <a:r>
              <a:rPr lang="en-US" sz="2999" u="none" strike="noStrike" dirty="0">
                <a:solidFill>
                  <a:srgbClr val="FFFFFF"/>
                </a:solidFill>
                <a:latin typeface="Inter"/>
                <a:ea typeface="Inter"/>
                <a:cs typeface="Inter"/>
                <a:sym typeface="Inter"/>
              </a:rPr>
              <a:t>/about </a:t>
            </a:r>
          </a:p>
          <a:p>
            <a:pPr marL="647694" lvl="1"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Do your own measurements, or check </a:t>
            </a:r>
          </a:p>
          <a:p>
            <a:pPr marL="781047" lvl="2">
              <a:lnSpc>
                <a:spcPts val="4199"/>
              </a:lnSpc>
              <a:spcBef>
                <a:spcPct val="0"/>
              </a:spcBef>
            </a:pPr>
            <a:r>
              <a:rPr lang="en-US" sz="2999" u="none" strike="noStrike" dirty="0">
                <a:solidFill>
                  <a:srgbClr val="FFFFFF"/>
                </a:solidFill>
                <a:latin typeface="Inter"/>
                <a:ea typeface="Inter"/>
                <a:cs typeface="Inter"/>
                <a:sym typeface="Inter"/>
              </a:rPr>
              <a:t>others</a:t>
            </a:r>
          </a:p>
          <a:p>
            <a:pPr marL="1104894" lvl="2" indent="-323847">
              <a:lnSpc>
                <a:spcPts val="4199"/>
              </a:lnSpc>
              <a:spcBef>
                <a:spcPct val="0"/>
              </a:spcBef>
              <a:buFont typeface="Arial"/>
              <a:buChar char="•"/>
            </a:pPr>
            <a:r>
              <a:rPr lang="en-US" sz="2999" u="none" strike="noStrike" dirty="0">
                <a:solidFill>
                  <a:srgbClr val="FFFFFF"/>
                </a:solidFill>
                <a:latin typeface="Inter"/>
                <a:ea typeface="Inter"/>
                <a:cs typeface="Inter"/>
                <a:sym typeface="Inter"/>
              </a:rPr>
              <a:t>RIPE Atlas – </a:t>
            </a:r>
            <a:r>
              <a:rPr lang="en-US" sz="2999" u="none" strike="noStrike" dirty="0" err="1">
                <a:solidFill>
                  <a:srgbClr val="FFFFFF"/>
                </a:solidFill>
                <a:latin typeface="Inter"/>
                <a:ea typeface="Inter"/>
                <a:cs typeface="Inter"/>
                <a:sym typeface="Inter"/>
              </a:rPr>
              <a:t>www.atlas.ripe.net</a:t>
            </a:r>
            <a:r>
              <a:rPr lang="en-US" sz="2999" u="none" strike="noStrike" dirty="0">
                <a:solidFill>
                  <a:srgbClr val="FFFFFF"/>
                </a:solidFill>
                <a:latin typeface="Inter"/>
                <a:ea typeface="Inter"/>
                <a:cs typeface="Inter"/>
                <a:sym typeface="Inter"/>
              </a:rPr>
              <a:t> </a:t>
            </a:r>
          </a:p>
        </p:txBody>
      </p:sp>
      <p:sp>
        <p:nvSpPr>
          <p:cNvPr id="23" name="TextBox 21">
            <a:extLst>
              <a:ext uri="{FF2B5EF4-FFF2-40B4-BE49-F238E27FC236}">
                <a16:creationId xmlns:a16="http://schemas.microsoft.com/office/drawing/2014/main" id="{9381858B-2001-A0ED-9CD0-A96B58EFDE0C}"/>
              </a:ext>
            </a:extLst>
          </p:cNvPr>
          <p:cNvSpPr txBox="1"/>
          <p:nvPr/>
        </p:nvSpPr>
        <p:spPr>
          <a:xfrm>
            <a:off x="934891" y="8792939"/>
            <a:ext cx="8549163" cy="494431"/>
          </a:xfrm>
          <a:prstGeom prst="rect">
            <a:avLst/>
          </a:prstGeom>
        </p:spPr>
        <p:txBody>
          <a:bodyPr lIns="0" tIns="0" rIns="0" bIns="0" rtlCol="0" anchor="t">
            <a:spAutoFit/>
          </a:bodyPr>
          <a:lstStyle/>
          <a:p>
            <a:pPr algn="l">
              <a:lnSpc>
                <a:spcPts val="4199"/>
              </a:lnSpc>
            </a:pPr>
            <a:r>
              <a:rPr lang="en-US" sz="2999" dirty="0">
                <a:solidFill>
                  <a:srgbClr val="FFFFFF"/>
                </a:solidFill>
                <a:latin typeface="Inter"/>
                <a:ea typeface="Inter"/>
                <a:cs typeface="Inter"/>
                <a:sym typeface="Inter"/>
              </a:rPr>
              <a:t>And human networking !!!</a:t>
            </a:r>
          </a:p>
        </p:txBody>
      </p:sp>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74902"/>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127161" y="-3136810"/>
            <a:ext cx="13821787" cy="10723916"/>
            <a:chOff x="0" y="0"/>
            <a:chExt cx="18429049" cy="14298555"/>
          </a:xfrm>
        </p:grpSpPr>
        <p:sp>
          <p:nvSpPr>
            <p:cNvPr id="7" name="Freeform 7"/>
            <p:cNvSpPr/>
            <p:nvPr/>
          </p:nvSpPr>
          <p:spPr>
            <a:xfrm>
              <a:off x="0" y="582555"/>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txBody>
            <a:bodyPr/>
            <a:lstStyle/>
            <a:p>
              <a:endParaRPr lang="en-AU"/>
            </a:p>
          </p:txBody>
        </p:sp>
        <p:sp>
          <p:nvSpPr>
            <p:cNvPr id="8" name="Freeform 8"/>
            <p:cNvSpPr/>
            <p:nvPr/>
          </p:nvSpPr>
          <p:spPr>
            <a:xfrm>
              <a:off x="4713049"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6">
                <a:alphaModFix amt="40000"/>
                <a:extLst>
                  <a:ext uri="{96DAC541-7B7A-43D3-8B79-37D633B846F1}">
                    <asvg:svgBlip xmlns:asvg="http://schemas.microsoft.com/office/drawing/2016/SVG/main" r:embed="rId7"/>
                  </a:ext>
                </a:extLst>
              </a:blip>
              <a:stretch>
                <a:fillRect/>
              </a:stretch>
            </a:blipFill>
          </p:spPr>
          <p:txBody>
            <a:bodyPr/>
            <a:lstStyle/>
            <a:p>
              <a:endParaRPr lang="en-AU"/>
            </a:p>
          </p:txBody>
        </p:sp>
      </p:grpSp>
      <p:sp>
        <p:nvSpPr>
          <p:cNvPr id="9" name="TextBox 9"/>
          <p:cNvSpPr txBox="1"/>
          <p:nvPr/>
        </p:nvSpPr>
        <p:spPr>
          <a:xfrm>
            <a:off x="797504" y="1566197"/>
            <a:ext cx="13732735" cy="2258949"/>
          </a:xfrm>
          <a:prstGeom prst="rect">
            <a:avLst/>
          </a:prstGeom>
        </p:spPr>
        <p:txBody>
          <a:bodyPr lIns="0" tIns="0" rIns="0" bIns="0" rtlCol="0" anchor="t">
            <a:spAutoFit/>
          </a:bodyPr>
          <a:lstStyle/>
          <a:p>
            <a:pPr algn="l">
              <a:lnSpc>
                <a:spcPts val="8928"/>
              </a:lnSpc>
            </a:pPr>
            <a:r>
              <a:rPr lang="en-US" sz="7200" dirty="0">
                <a:solidFill>
                  <a:srgbClr val="FFFFFF"/>
                </a:solidFill>
                <a:latin typeface="Russo One"/>
                <a:ea typeface="Russo One"/>
                <a:cs typeface="Russo One"/>
                <a:sym typeface="Russo One"/>
              </a:rPr>
              <a:t>Internet Connectivity Measurement</a:t>
            </a:r>
          </a:p>
        </p:txBody>
      </p:sp>
      <p:grpSp>
        <p:nvGrpSpPr>
          <p:cNvPr id="10" name="Group 10"/>
          <p:cNvGrpSpPr/>
          <p:nvPr/>
        </p:nvGrpSpPr>
        <p:grpSpPr>
          <a:xfrm>
            <a:off x="797504" y="4912304"/>
            <a:ext cx="1258838" cy="1258838"/>
            <a:chOff x="0" y="0"/>
            <a:chExt cx="1678450" cy="1678450"/>
          </a:xfrm>
        </p:grpSpPr>
        <p:sp>
          <p:nvSpPr>
            <p:cNvPr id="11" name="Freeform 11"/>
            <p:cNvSpPr/>
            <p:nvPr/>
          </p:nvSpPr>
          <p:spPr>
            <a:xfrm>
              <a:off x="0" y="0"/>
              <a:ext cx="1678450" cy="1678450"/>
            </a:xfrm>
            <a:custGeom>
              <a:avLst/>
              <a:gdLst/>
              <a:ahLst/>
              <a:cxnLst/>
              <a:rect l="l" t="t" r="r" b="b"/>
              <a:pathLst>
                <a:path w="1678450" h="1678450">
                  <a:moveTo>
                    <a:pt x="0" y="0"/>
                  </a:moveTo>
                  <a:lnTo>
                    <a:pt x="1678450" y="0"/>
                  </a:lnTo>
                  <a:lnTo>
                    <a:pt x="1678450" y="1678450"/>
                  </a:lnTo>
                  <a:lnTo>
                    <a:pt x="0" y="1678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12" name="Group 12"/>
            <p:cNvGrpSpPr/>
            <p:nvPr/>
          </p:nvGrpSpPr>
          <p:grpSpPr>
            <a:xfrm>
              <a:off x="308262" y="308262"/>
              <a:ext cx="1061927" cy="10619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rnd">
                <a:solidFill>
                  <a:srgbClr val="FFFFFF"/>
                </a:solidFill>
                <a:prstDash val="dash"/>
                <a:round/>
              </a:ln>
            </p:spPr>
            <p:txBody>
              <a:bodyPr/>
              <a:lstStyle/>
              <a:p>
                <a:endParaRPr lang="en-AU"/>
              </a:p>
            </p:txBody>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920"/>
                  </a:lnSpc>
                </a:pPr>
                <a:endParaRPr/>
              </a:p>
            </p:txBody>
          </p:sp>
        </p:grpSp>
        <p:grpSp>
          <p:nvGrpSpPr>
            <p:cNvPr id="15" name="Group 15"/>
            <p:cNvGrpSpPr/>
            <p:nvPr/>
          </p:nvGrpSpPr>
          <p:grpSpPr>
            <a:xfrm>
              <a:off x="464152" y="464152"/>
              <a:ext cx="750146" cy="7501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B8FF"/>
              </a:solidFill>
            </p:spPr>
            <p:txBody>
              <a:bodyPr/>
              <a:lstStyle/>
              <a:p>
                <a:endParaRPr lang="en-AU"/>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920"/>
                  </a:lnSpc>
                </a:pPr>
                <a:endParaRPr/>
              </a:p>
            </p:txBody>
          </p:sp>
        </p:grpSp>
      </p:grpSp>
      <p:grpSp>
        <p:nvGrpSpPr>
          <p:cNvPr id="18" name="Group 18"/>
          <p:cNvGrpSpPr/>
          <p:nvPr/>
        </p:nvGrpSpPr>
        <p:grpSpPr>
          <a:xfrm>
            <a:off x="6631518" y="4912304"/>
            <a:ext cx="1258838" cy="1258838"/>
            <a:chOff x="0" y="0"/>
            <a:chExt cx="1678450" cy="1678450"/>
          </a:xfrm>
        </p:grpSpPr>
        <p:sp>
          <p:nvSpPr>
            <p:cNvPr id="19" name="Freeform 19"/>
            <p:cNvSpPr/>
            <p:nvPr/>
          </p:nvSpPr>
          <p:spPr>
            <a:xfrm>
              <a:off x="0" y="0"/>
              <a:ext cx="1678450" cy="1678450"/>
            </a:xfrm>
            <a:custGeom>
              <a:avLst/>
              <a:gdLst/>
              <a:ahLst/>
              <a:cxnLst/>
              <a:rect l="l" t="t" r="r" b="b"/>
              <a:pathLst>
                <a:path w="1678450" h="1678450">
                  <a:moveTo>
                    <a:pt x="0" y="0"/>
                  </a:moveTo>
                  <a:lnTo>
                    <a:pt x="1678450" y="0"/>
                  </a:lnTo>
                  <a:lnTo>
                    <a:pt x="1678450" y="1678450"/>
                  </a:lnTo>
                  <a:lnTo>
                    <a:pt x="0" y="1678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20" name="Group 20"/>
            <p:cNvGrpSpPr/>
            <p:nvPr/>
          </p:nvGrpSpPr>
          <p:grpSpPr>
            <a:xfrm>
              <a:off x="308262" y="308262"/>
              <a:ext cx="1061927" cy="10619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rnd">
                <a:solidFill>
                  <a:srgbClr val="FFFFFF"/>
                </a:solidFill>
                <a:prstDash val="dash"/>
                <a:round/>
              </a:ln>
            </p:spPr>
            <p:txBody>
              <a:bodyPr/>
              <a:lstStyle/>
              <a:p>
                <a:endParaRPr lang="en-AU"/>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839"/>
                  </a:lnSpc>
                </a:pPr>
                <a:endParaRPr/>
              </a:p>
            </p:txBody>
          </p:sp>
        </p:grpSp>
        <p:grpSp>
          <p:nvGrpSpPr>
            <p:cNvPr id="23" name="Group 23"/>
            <p:cNvGrpSpPr/>
            <p:nvPr/>
          </p:nvGrpSpPr>
          <p:grpSpPr>
            <a:xfrm>
              <a:off x="464152" y="464152"/>
              <a:ext cx="750146" cy="75014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B8FF"/>
              </a:solidFill>
            </p:spPr>
            <p:txBody>
              <a:bodyPr/>
              <a:lstStyle/>
              <a:p>
                <a:endParaRPr lang="en-AU"/>
              </a:p>
            </p:txBody>
          </p:sp>
          <p:sp>
            <p:nvSpPr>
              <p:cNvPr id="25" name="TextBox 25"/>
              <p:cNvSpPr txBox="1"/>
              <p:nvPr/>
            </p:nvSpPr>
            <p:spPr>
              <a:xfrm>
                <a:off x="76200" y="57150"/>
                <a:ext cx="660400" cy="679450"/>
              </a:xfrm>
              <a:prstGeom prst="rect">
                <a:avLst/>
              </a:prstGeom>
            </p:spPr>
            <p:txBody>
              <a:bodyPr lIns="50800" tIns="50800" rIns="50800" bIns="50800" rtlCol="0" anchor="ctr"/>
              <a:lstStyle/>
              <a:p>
                <a:pPr algn="ctr">
                  <a:lnSpc>
                    <a:spcPts val="839"/>
                  </a:lnSpc>
                </a:pPr>
                <a:endParaRPr/>
              </a:p>
            </p:txBody>
          </p:sp>
        </p:grpSp>
      </p:grpSp>
      <p:sp>
        <p:nvSpPr>
          <p:cNvPr id="26" name="AutoShape 26"/>
          <p:cNvSpPr/>
          <p:nvPr/>
        </p:nvSpPr>
        <p:spPr>
          <a:xfrm>
            <a:off x="2026334" y="5541723"/>
            <a:ext cx="4635191" cy="0"/>
          </a:xfrm>
          <a:prstGeom prst="line">
            <a:avLst/>
          </a:prstGeom>
          <a:ln w="28575" cap="flat">
            <a:solidFill>
              <a:srgbClr val="FFFFFF"/>
            </a:solidFill>
            <a:prstDash val="sysDash"/>
            <a:headEnd type="none" w="sm" len="sm"/>
            <a:tailEnd type="none" w="sm" len="sm"/>
          </a:ln>
        </p:spPr>
        <p:txBody>
          <a:bodyPr/>
          <a:lstStyle/>
          <a:p>
            <a:endParaRPr lang="en-AU"/>
          </a:p>
        </p:txBody>
      </p:sp>
      <p:sp>
        <p:nvSpPr>
          <p:cNvPr id="27" name="AutoShape 27"/>
          <p:cNvSpPr/>
          <p:nvPr/>
        </p:nvSpPr>
        <p:spPr>
          <a:xfrm>
            <a:off x="7860348" y="5541723"/>
            <a:ext cx="4635191" cy="0"/>
          </a:xfrm>
          <a:prstGeom prst="line">
            <a:avLst/>
          </a:prstGeom>
          <a:ln w="28575" cap="flat">
            <a:solidFill>
              <a:srgbClr val="FFFFFF"/>
            </a:solidFill>
            <a:prstDash val="sysDash"/>
            <a:headEnd type="none" w="sm" len="sm"/>
            <a:tailEnd type="none" w="sm" len="sm"/>
          </a:ln>
        </p:spPr>
        <p:txBody>
          <a:bodyPr/>
          <a:lstStyle/>
          <a:p>
            <a:endParaRPr lang="en-AU"/>
          </a:p>
        </p:txBody>
      </p:sp>
      <p:sp>
        <p:nvSpPr>
          <p:cNvPr id="28" name="AutoShape 28"/>
          <p:cNvSpPr/>
          <p:nvPr/>
        </p:nvSpPr>
        <p:spPr>
          <a:xfrm>
            <a:off x="13652809" y="5541723"/>
            <a:ext cx="4635191" cy="0"/>
          </a:xfrm>
          <a:prstGeom prst="line">
            <a:avLst/>
          </a:prstGeom>
          <a:ln w="28575" cap="flat">
            <a:solidFill>
              <a:srgbClr val="FFFFFF"/>
            </a:solidFill>
            <a:prstDash val="sysDash"/>
            <a:headEnd type="none" w="sm" len="sm"/>
            <a:tailEnd type="none" w="sm" len="sm"/>
          </a:ln>
        </p:spPr>
        <p:txBody>
          <a:bodyPr/>
          <a:lstStyle/>
          <a:p>
            <a:endParaRPr lang="en-AU"/>
          </a:p>
        </p:txBody>
      </p:sp>
      <p:grpSp>
        <p:nvGrpSpPr>
          <p:cNvPr id="29" name="Group 29"/>
          <p:cNvGrpSpPr/>
          <p:nvPr/>
        </p:nvGrpSpPr>
        <p:grpSpPr>
          <a:xfrm>
            <a:off x="12465532" y="4912304"/>
            <a:ext cx="1258838" cy="1258838"/>
            <a:chOff x="0" y="0"/>
            <a:chExt cx="1678450" cy="1678450"/>
          </a:xfrm>
        </p:grpSpPr>
        <p:sp>
          <p:nvSpPr>
            <p:cNvPr id="30" name="Freeform 30"/>
            <p:cNvSpPr/>
            <p:nvPr/>
          </p:nvSpPr>
          <p:spPr>
            <a:xfrm>
              <a:off x="0" y="0"/>
              <a:ext cx="1678450" cy="1678450"/>
            </a:xfrm>
            <a:custGeom>
              <a:avLst/>
              <a:gdLst/>
              <a:ahLst/>
              <a:cxnLst/>
              <a:rect l="l" t="t" r="r" b="b"/>
              <a:pathLst>
                <a:path w="1678450" h="1678450">
                  <a:moveTo>
                    <a:pt x="0" y="0"/>
                  </a:moveTo>
                  <a:lnTo>
                    <a:pt x="1678450" y="0"/>
                  </a:lnTo>
                  <a:lnTo>
                    <a:pt x="1678450" y="1678450"/>
                  </a:lnTo>
                  <a:lnTo>
                    <a:pt x="0" y="1678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31" name="Group 31"/>
            <p:cNvGrpSpPr/>
            <p:nvPr/>
          </p:nvGrpSpPr>
          <p:grpSpPr>
            <a:xfrm>
              <a:off x="308262" y="308262"/>
              <a:ext cx="1061927" cy="106192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rnd">
                <a:solidFill>
                  <a:srgbClr val="FFFFFF"/>
                </a:solidFill>
                <a:prstDash val="dash"/>
                <a:round/>
              </a:ln>
            </p:spPr>
            <p:txBody>
              <a:bodyPr/>
              <a:lstStyle/>
              <a:p>
                <a:endParaRPr lang="en-AU"/>
              </a:p>
            </p:txBody>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920"/>
                  </a:lnSpc>
                </a:pPr>
                <a:endParaRPr/>
              </a:p>
            </p:txBody>
          </p:sp>
        </p:grpSp>
        <p:grpSp>
          <p:nvGrpSpPr>
            <p:cNvPr id="34" name="Group 34"/>
            <p:cNvGrpSpPr/>
            <p:nvPr/>
          </p:nvGrpSpPr>
          <p:grpSpPr>
            <a:xfrm>
              <a:off x="464152" y="464152"/>
              <a:ext cx="750146" cy="75014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B8FF"/>
              </a:solidFill>
            </p:spPr>
            <p:txBody>
              <a:bodyPr/>
              <a:lstStyle/>
              <a:p>
                <a:endParaRPr lang="en-AU"/>
              </a:p>
            </p:txBody>
          </p:sp>
          <p:sp>
            <p:nvSpPr>
              <p:cNvPr id="36" name="TextBox 36"/>
              <p:cNvSpPr txBox="1"/>
              <p:nvPr/>
            </p:nvSpPr>
            <p:spPr>
              <a:xfrm>
                <a:off x="76200" y="57150"/>
                <a:ext cx="660400" cy="679450"/>
              </a:xfrm>
              <a:prstGeom prst="rect">
                <a:avLst/>
              </a:prstGeom>
            </p:spPr>
            <p:txBody>
              <a:bodyPr lIns="50800" tIns="50800" rIns="50800" bIns="50800" rtlCol="0" anchor="ctr"/>
              <a:lstStyle/>
              <a:p>
                <a:pPr algn="ctr">
                  <a:lnSpc>
                    <a:spcPts val="920"/>
                  </a:lnSpc>
                </a:pPr>
                <a:endParaRPr/>
              </a:p>
            </p:txBody>
          </p:sp>
        </p:grpSp>
      </p:grpSp>
      <p:grpSp>
        <p:nvGrpSpPr>
          <p:cNvPr id="37" name="Group 37"/>
          <p:cNvGrpSpPr/>
          <p:nvPr/>
        </p:nvGrpSpPr>
        <p:grpSpPr>
          <a:xfrm>
            <a:off x="1032411" y="6390433"/>
            <a:ext cx="5311367" cy="3345831"/>
            <a:chOff x="0" y="0"/>
            <a:chExt cx="7081823" cy="4461107"/>
          </a:xfrm>
        </p:grpSpPr>
        <p:sp>
          <p:nvSpPr>
            <p:cNvPr id="38" name="AutoShape 38"/>
            <p:cNvSpPr/>
            <p:nvPr/>
          </p:nvSpPr>
          <p:spPr>
            <a:xfrm>
              <a:off x="31750" y="0"/>
              <a:ext cx="0" cy="3191128"/>
            </a:xfrm>
            <a:prstGeom prst="line">
              <a:avLst/>
            </a:prstGeom>
            <a:ln w="63500" cap="flat">
              <a:solidFill>
                <a:srgbClr val="59CDFF"/>
              </a:solidFill>
              <a:prstDash val="solid"/>
              <a:headEnd type="none" w="sm" len="sm"/>
              <a:tailEnd type="none" w="sm" len="sm"/>
            </a:ln>
          </p:spPr>
          <p:txBody>
            <a:bodyPr/>
            <a:lstStyle/>
            <a:p>
              <a:endParaRPr lang="en-AU"/>
            </a:p>
          </p:txBody>
        </p:sp>
        <p:sp>
          <p:nvSpPr>
            <p:cNvPr id="39" name="TextBox 39"/>
            <p:cNvSpPr txBox="1"/>
            <p:nvPr/>
          </p:nvSpPr>
          <p:spPr>
            <a:xfrm>
              <a:off x="416855" y="-56706"/>
              <a:ext cx="6664967" cy="4517813"/>
            </a:xfrm>
            <a:prstGeom prst="rect">
              <a:avLst/>
            </a:prstGeom>
          </p:spPr>
          <p:txBody>
            <a:bodyPr lIns="0" tIns="0" rIns="0" bIns="0" rtlCol="0" anchor="t">
              <a:spAutoFit/>
            </a:bodyPr>
            <a:lstStyle/>
            <a:p>
              <a:pPr marL="0" lvl="1" indent="0" algn="l">
                <a:lnSpc>
                  <a:spcPts val="3409"/>
                </a:lnSpc>
                <a:spcBef>
                  <a:spcPct val="0"/>
                </a:spcBef>
              </a:pPr>
              <a:r>
                <a:rPr lang="en-US" sz="2199" dirty="0">
                  <a:solidFill>
                    <a:srgbClr val="FFFFFF"/>
                  </a:solidFill>
                  <a:latin typeface="Inter"/>
                  <a:ea typeface="Inter"/>
                  <a:cs typeface="Inter"/>
                  <a:sym typeface="Inter"/>
                </a:rPr>
                <a:t>Early efforts in the  focused primarily on basic network diagnostics (e.g., Ping and Traceroute) to test packet delivery and route paths (Vern Paxson, 1997). These early tools provided critical insights into packet loss, latency, and routing anomalies but were limited in scope and scale.</a:t>
              </a:r>
            </a:p>
          </p:txBody>
        </p:sp>
      </p:grpSp>
      <p:grpSp>
        <p:nvGrpSpPr>
          <p:cNvPr id="40" name="Group 40"/>
          <p:cNvGrpSpPr/>
          <p:nvPr/>
        </p:nvGrpSpPr>
        <p:grpSpPr>
          <a:xfrm>
            <a:off x="6890357" y="6362524"/>
            <a:ext cx="5310551" cy="3009478"/>
            <a:chOff x="31750" y="-37212"/>
            <a:chExt cx="7080735" cy="4012637"/>
          </a:xfrm>
        </p:grpSpPr>
        <p:sp>
          <p:nvSpPr>
            <p:cNvPr id="41" name="AutoShape 41"/>
            <p:cNvSpPr/>
            <p:nvPr/>
          </p:nvSpPr>
          <p:spPr>
            <a:xfrm>
              <a:off x="31750" y="0"/>
              <a:ext cx="0" cy="1591816"/>
            </a:xfrm>
            <a:prstGeom prst="line">
              <a:avLst/>
            </a:prstGeom>
            <a:ln w="63500" cap="flat">
              <a:solidFill>
                <a:srgbClr val="59CDFF"/>
              </a:solidFill>
              <a:prstDash val="solid"/>
              <a:headEnd type="none" w="sm" len="sm"/>
              <a:tailEnd type="none" w="sm" len="sm"/>
            </a:ln>
          </p:spPr>
          <p:txBody>
            <a:bodyPr/>
            <a:lstStyle/>
            <a:p>
              <a:endParaRPr lang="en-AU"/>
            </a:p>
          </p:txBody>
        </p:sp>
        <p:sp>
          <p:nvSpPr>
            <p:cNvPr id="42" name="TextBox 42"/>
            <p:cNvSpPr txBox="1"/>
            <p:nvPr/>
          </p:nvSpPr>
          <p:spPr>
            <a:xfrm>
              <a:off x="418531" y="-37212"/>
              <a:ext cx="6693954" cy="4012637"/>
            </a:xfrm>
            <a:prstGeom prst="rect">
              <a:avLst/>
            </a:prstGeom>
          </p:spPr>
          <p:txBody>
            <a:bodyPr lIns="0" tIns="0" rIns="0" bIns="0" rtlCol="0" anchor="t">
              <a:spAutoFit/>
            </a:bodyPr>
            <a:lstStyle/>
            <a:p>
              <a:pPr marL="0" lvl="1" indent="0" algn="l">
                <a:lnSpc>
                  <a:spcPts val="3409"/>
                </a:lnSpc>
                <a:spcBef>
                  <a:spcPct val="0"/>
                </a:spcBef>
              </a:pPr>
              <a:r>
                <a:rPr lang="en-US" sz="2199" dirty="0">
                  <a:solidFill>
                    <a:srgbClr val="FFFFFF"/>
                  </a:solidFill>
                  <a:latin typeface="Inter"/>
                  <a:ea typeface="Inter"/>
                  <a:cs typeface="Inter"/>
                  <a:sym typeface="Inter"/>
                </a:rPr>
                <a:t>Systematic measurement platforms rose. Projects such as CAIDA (Cooperative Association for Internet Data Analysis) and </a:t>
              </a:r>
              <a:r>
                <a:rPr lang="en-US" sz="2199" dirty="0" err="1">
                  <a:solidFill>
                    <a:srgbClr val="FFFFFF"/>
                  </a:solidFill>
                  <a:latin typeface="Inter"/>
                  <a:ea typeface="Inter"/>
                  <a:cs typeface="Inter"/>
                  <a:sym typeface="Inter"/>
                </a:rPr>
                <a:t>PlanetLab</a:t>
              </a:r>
              <a:r>
                <a:rPr lang="en-US" sz="2199" dirty="0">
                  <a:solidFill>
                    <a:srgbClr val="FFFFFF"/>
                  </a:solidFill>
                  <a:latin typeface="Inter"/>
                  <a:ea typeface="Inter"/>
                  <a:cs typeface="Inter"/>
                  <a:sym typeface="Inter"/>
                </a:rPr>
                <a:t> </a:t>
              </a:r>
              <a:r>
                <a:rPr lang="en-US" sz="2199" dirty="0" err="1">
                  <a:solidFill>
                    <a:srgbClr val="FFFFFF"/>
                  </a:solidFill>
                  <a:latin typeface="Inter"/>
                  <a:ea typeface="Inter"/>
                  <a:cs typeface="Inter"/>
                  <a:sym typeface="Inter"/>
                </a:rPr>
                <a:t>provde</a:t>
              </a:r>
              <a:r>
                <a:rPr lang="en-US" sz="2199" dirty="0">
                  <a:solidFill>
                    <a:srgbClr val="FFFFFF"/>
                  </a:solidFill>
                  <a:latin typeface="Inter"/>
                  <a:ea typeface="Inter"/>
                  <a:cs typeface="Inter"/>
                  <a:sym typeface="Inter"/>
                </a:rPr>
                <a:t> more scientific foundation, enabling researchers to run controlled experiments on a global scale.</a:t>
              </a:r>
            </a:p>
          </p:txBody>
        </p:sp>
      </p:grpSp>
      <p:grpSp>
        <p:nvGrpSpPr>
          <p:cNvPr id="43" name="Group 43"/>
          <p:cNvGrpSpPr/>
          <p:nvPr/>
        </p:nvGrpSpPr>
        <p:grpSpPr>
          <a:xfrm>
            <a:off x="12724370" y="6272483"/>
            <a:ext cx="5310551" cy="2573461"/>
            <a:chOff x="31750" y="-56707"/>
            <a:chExt cx="7080735" cy="3431281"/>
          </a:xfrm>
        </p:grpSpPr>
        <p:sp>
          <p:nvSpPr>
            <p:cNvPr id="44" name="AutoShape 44"/>
            <p:cNvSpPr/>
            <p:nvPr/>
          </p:nvSpPr>
          <p:spPr>
            <a:xfrm>
              <a:off x="31750" y="0"/>
              <a:ext cx="0" cy="2098928"/>
            </a:xfrm>
            <a:prstGeom prst="line">
              <a:avLst/>
            </a:prstGeom>
            <a:ln w="63500" cap="flat">
              <a:solidFill>
                <a:srgbClr val="59CDFF"/>
              </a:solidFill>
              <a:prstDash val="solid"/>
              <a:headEnd type="none" w="sm" len="sm"/>
              <a:tailEnd type="none" w="sm" len="sm"/>
            </a:ln>
          </p:spPr>
          <p:txBody>
            <a:bodyPr/>
            <a:lstStyle/>
            <a:p>
              <a:endParaRPr lang="en-AU"/>
            </a:p>
          </p:txBody>
        </p:sp>
        <p:sp>
          <p:nvSpPr>
            <p:cNvPr id="45" name="TextBox 45"/>
            <p:cNvSpPr txBox="1"/>
            <p:nvPr/>
          </p:nvSpPr>
          <p:spPr>
            <a:xfrm>
              <a:off x="418531" y="-56707"/>
              <a:ext cx="6693954" cy="3431281"/>
            </a:xfrm>
            <a:prstGeom prst="rect">
              <a:avLst/>
            </a:prstGeom>
          </p:spPr>
          <p:txBody>
            <a:bodyPr lIns="0" tIns="0" rIns="0" bIns="0" rtlCol="0" anchor="t">
              <a:spAutoFit/>
            </a:bodyPr>
            <a:lstStyle/>
            <a:p>
              <a:pPr marL="0" lvl="1" indent="0" algn="l">
                <a:lnSpc>
                  <a:spcPts val="3409"/>
                </a:lnSpc>
                <a:spcBef>
                  <a:spcPct val="0"/>
                </a:spcBef>
              </a:pPr>
              <a:r>
                <a:rPr lang="en-US" sz="2199" dirty="0">
                  <a:solidFill>
                    <a:srgbClr val="FFFFFF"/>
                  </a:solidFill>
                  <a:latin typeface="Inter"/>
                  <a:ea typeface="Inter"/>
                  <a:cs typeface="Inter"/>
                  <a:sym typeface="Inter"/>
                </a:rPr>
                <a:t>Since the 2010s, initiatives like RIPE Atlas and M-Lab (Measurement Lab) have expanded the accessibility of measurement to regulators, policymakers, researchers, and end-users. </a:t>
              </a:r>
            </a:p>
          </p:txBody>
        </p:sp>
      </p:grpSp>
      <p:sp>
        <p:nvSpPr>
          <p:cNvPr id="46" name="TextBox 46"/>
          <p:cNvSpPr txBox="1"/>
          <p:nvPr/>
        </p:nvSpPr>
        <p:spPr>
          <a:xfrm>
            <a:off x="1032411" y="4490028"/>
            <a:ext cx="900559" cy="42227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Inter"/>
                <a:ea typeface="Inter"/>
                <a:cs typeface="Inter"/>
                <a:sym typeface="Inter"/>
              </a:rPr>
              <a:t>1990s</a:t>
            </a:r>
          </a:p>
        </p:txBody>
      </p:sp>
      <p:sp>
        <p:nvSpPr>
          <p:cNvPr id="47" name="TextBox 47"/>
          <p:cNvSpPr txBox="1"/>
          <p:nvPr/>
        </p:nvSpPr>
        <p:spPr>
          <a:xfrm>
            <a:off x="6784277" y="4490028"/>
            <a:ext cx="953319" cy="42227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Inter"/>
                <a:ea typeface="Inter"/>
                <a:cs typeface="Inter"/>
                <a:sym typeface="Inter"/>
              </a:rPr>
              <a:t>2000s</a:t>
            </a:r>
          </a:p>
        </p:txBody>
      </p:sp>
      <p:sp>
        <p:nvSpPr>
          <p:cNvPr id="48" name="TextBox 48"/>
          <p:cNvSpPr txBox="1"/>
          <p:nvPr/>
        </p:nvSpPr>
        <p:spPr>
          <a:xfrm>
            <a:off x="12730322" y="4490028"/>
            <a:ext cx="729258" cy="42227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Inter"/>
                <a:ea typeface="Inter"/>
                <a:cs typeface="Inter"/>
                <a:sym typeface="Inter"/>
              </a:rPr>
              <a:t>2010</a:t>
            </a: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57150"/>
              <a:ext cx="4816593" cy="2766483"/>
            </a:xfrm>
            <a:prstGeom prst="rect">
              <a:avLst/>
            </a:prstGeom>
          </p:spPr>
          <p:txBody>
            <a:bodyPr lIns="50800" tIns="50800" rIns="50800" bIns="50800" rtlCol="0" anchor="ctr"/>
            <a:lstStyle/>
            <a:p>
              <a:pPr marL="647694" lvl="1" indent="-323847" algn="l">
                <a:lnSpc>
                  <a:spcPts val="4199"/>
                </a:lnSpc>
                <a:spcBef>
                  <a:spcPct val="0"/>
                </a:spcBef>
                <a:buFont typeface="Arial"/>
                <a:buChar char="•"/>
              </a:pPr>
              <a:endParaRPr/>
            </a:p>
          </p:txBody>
        </p:sp>
      </p:grpSp>
      <p:sp>
        <p:nvSpPr>
          <p:cNvPr id="6" name="TextBox 6"/>
          <p:cNvSpPr txBox="1"/>
          <p:nvPr/>
        </p:nvSpPr>
        <p:spPr>
          <a:xfrm>
            <a:off x="1158643" y="1494958"/>
            <a:ext cx="12526598" cy="996188"/>
          </a:xfrm>
          <a:prstGeom prst="rect">
            <a:avLst/>
          </a:prstGeom>
        </p:spPr>
        <p:txBody>
          <a:bodyPr lIns="0" tIns="0" rIns="0" bIns="0" rtlCol="0" anchor="t">
            <a:spAutoFit/>
          </a:bodyPr>
          <a:lstStyle/>
          <a:p>
            <a:pPr algn="l">
              <a:lnSpc>
                <a:spcPts val="7935"/>
              </a:lnSpc>
            </a:pPr>
            <a:r>
              <a:rPr lang="en-US" sz="6399">
                <a:solidFill>
                  <a:srgbClr val="FFFFFF"/>
                </a:solidFill>
                <a:latin typeface="Russo One"/>
                <a:ea typeface="Russo One"/>
                <a:cs typeface="Russo One"/>
                <a:sym typeface="Russo One"/>
              </a:rPr>
              <a:t>Challenges encountered</a:t>
            </a:r>
          </a:p>
        </p:txBody>
      </p:sp>
      <p:sp>
        <p:nvSpPr>
          <p:cNvPr id="7" name="TextBox 7"/>
          <p:cNvSpPr txBox="1"/>
          <p:nvPr/>
        </p:nvSpPr>
        <p:spPr>
          <a:xfrm>
            <a:off x="1158643" y="5114925"/>
            <a:ext cx="12526598"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Potential improvements</a:t>
            </a:r>
          </a:p>
        </p:txBody>
      </p:sp>
      <p:sp>
        <p:nvSpPr>
          <p:cNvPr id="8" name="TextBox 8"/>
          <p:cNvSpPr txBox="1"/>
          <p:nvPr/>
        </p:nvSpPr>
        <p:spPr>
          <a:xfrm>
            <a:off x="1028700" y="2767012"/>
            <a:ext cx="14056742" cy="1552576"/>
          </a:xfrm>
          <a:prstGeom prst="rect">
            <a:avLst/>
          </a:prstGeom>
        </p:spPr>
        <p:txBody>
          <a:bodyPr lIns="0" tIns="0" rIns="0" bIns="0" rtlCol="0" anchor="t">
            <a:spAutoFit/>
          </a:bodyPr>
          <a:lstStyle/>
          <a:p>
            <a:pPr marL="647694" lvl="1" indent="-323847" algn="l">
              <a:lnSpc>
                <a:spcPts val="4199"/>
              </a:lnSpc>
              <a:spcBef>
                <a:spcPct val="0"/>
              </a:spcBef>
              <a:buFont typeface="Arial"/>
              <a:buChar char="•"/>
            </a:pPr>
            <a:r>
              <a:rPr lang="en-US" sz="2999" dirty="0">
                <a:solidFill>
                  <a:srgbClr val="FFFFFF"/>
                </a:solidFill>
                <a:latin typeface="Inter"/>
                <a:ea typeface="Inter"/>
                <a:cs typeface="Inter"/>
                <a:sym typeface="Inter"/>
              </a:rPr>
              <a:t>Som</a:t>
            </a:r>
            <a:r>
              <a:rPr lang="en-US" sz="2999" u="none" strike="noStrike" dirty="0">
                <a:solidFill>
                  <a:srgbClr val="FFFFFF"/>
                </a:solidFill>
                <a:latin typeface="Inter"/>
                <a:ea typeface="Inter"/>
                <a:cs typeface="Inter"/>
                <a:sym typeface="Inter"/>
              </a:rPr>
              <a:t>e limitations on identifying major ASNs using CAIDA AS ranking</a:t>
            </a:r>
          </a:p>
          <a:p>
            <a:pPr marL="647694" lvl="1" indent="-323847" algn="l">
              <a:lnSpc>
                <a:spcPts val="4199"/>
              </a:lnSpc>
              <a:spcBef>
                <a:spcPct val="0"/>
              </a:spcBef>
              <a:buFont typeface="Arial"/>
              <a:buChar char="•"/>
            </a:pPr>
            <a:r>
              <a:rPr lang="en-US" sz="2999" u="none" strike="noStrike" dirty="0">
                <a:solidFill>
                  <a:srgbClr val="FFFFFF"/>
                </a:solidFill>
                <a:latin typeface="Inter"/>
                <a:ea typeface="Inter"/>
                <a:cs typeface="Inter"/>
                <a:sym typeface="Inter"/>
              </a:rPr>
              <a:t>Credits required in RIPE Atlas to run the measurement</a:t>
            </a:r>
          </a:p>
          <a:p>
            <a:pPr marL="647694" lvl="1" indent="-323847" algn="l">
              <a:lnSpc>
                <a:spcPts val="4199"/>
              </a:lnSpc>
              <a:spcBef>
                <a:spcPct val="0"/>
              </a:spcBef>
              <a:buFont typeface="Arial"/>
              <a:buChar char="•"/>
            </a:pPr>
            <a:r>
              <a:rPr lang="en-US" sz="2999" u="none" strike="noStrike" dirty="0">
                <a:solidFill>
                  <a:srgbClr val="FFFFFF"/>
                </a:solidFill>
                <a:latin typeface="Inter"/>
                <a:ea typeface="Inter"/>
                <a:cs typeface="Inter"/>
                <a:sym typeface="Inter"/>
              </a:rPr>
              <a:t>Some critics from the audience on why you are measuring my connectivity</a:t>
            </a:r>
          </a:p>
        </p:txBody>
      </p:sp>
      <p:sp>
        <p:nvSpPr>
          <p:cNvPr id="9" name="TextBox 9"/>
          <p:cNvSpPr txBox="1"/>
          <p:nvPr/>
        </p:nvSpPr>
        <p:spPr>
          <a:xfrm>
            <a:off x="1158643" y="6387338"/>
            <a:ext cx="10590312" cy="1571649"/>
          </a:xfrm>
          <a:prstGeom prst="rect">
            <a:avLst/>
          </a:prstGeom>
        </p:spPr>
        <p:txBody>
          <a:bodyPr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Run the measurement in other countries in Central Asia</a:t>
            </a:r>
          </a:p>
          <a:p>
            <a:pPr marL="647694" lvl="1" indent="-323847" algn="l">
              <a:lnSpc>
                <a:spcPts val="4199"/>
              </a:lnSpc>
              <a:buFont typeface="Arial"/>
              <a:buChar char="•"/>
            </a:pPr>
            <a:r>
              <a:rPr lang="en-US" sz="2999" dirty="0">
                <a:solidFill>
                  <a:srgbClr val="FFFFFF"/>
                </a:solidFill>
                <a:latin typeface="Inter"/>
                <a:ea typeface="Inter"/>
                <a:cs typeface="Inter"/>
                <a:sym typeface="Inter"/>
              </a:rPr>
              <a:t>Regularly monitor the results</a:t>
            </a:r>
          </a:p>
          <a:p>
            <a:pPr marL="647694" lvl="1" indent="-323847" algn="l">
              <a:lnSpc>
                <a:spcPts val="4199"/>
              </a:lnSpc>
              <a:buFont typeface="Arial"/>
              <a:buChar char="•"/>
            </a:pPr>
            <a:r>
              <a:rPr lang="en-US" sz="2999" dirty="0">
                <a:solidFill>
                  <a:srgbClr val="FFFFFF"/>
                </a:solidFill>
                <a:latin typeface="Inter"/>
                <a:ea typeface="Inter"/>
                <a:cs typeface="Inter"/>
                <a:sym typeface="Inter"/>
              </a:rPr>
              <a:t>Talk to peering partners, providers</a:t>
            </a:r>
          </a:p>
        </p:txBody>
      </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3333"/>
            </a:stretch>
          </a:blipFill>
        </p:spPr>
        <p:txBody>
          <a:bodyPr/>
          <a:lstStyle/>
          <a:p>
            <a:endParaRPr lang="en-AU"/>
          </a:p>
        </p:txBody>
      </p:sp>
      <p:sp>
        <p:nvSpPr>
          <p:cNvPr id="3" name="TextBox 3"/>
          <p:cNvSpPr txBox="1"/>
          <p:nvPr/>
        </p:nvSpPr>
        <p:spPr>
          <a:xfrm>
            <a:off x="4022779" y="3998976"/>
            <a:ext cx="10242442" cy="2241423"/>
          </a:xfrm>
          <a:prstGeom prst="rect">
            <a:avLst/>
          </a:prstGeom>
        </p:spPr>
        <p:txBody>
          <a:bodyPr lIns="0" tIns="0" rIns="0" bIns="0" rtlCol="0" anchor="t">
            <a:spAutoFit/>
          </a:bodyPr>
          <a:lstStyle/>
          <a:p>
            <a:pPr algn="ctr">
              <a:lnSpc>
                <a:spcPts val="17856"/>
              </a:lnSpc>
            </a:pPr>
            <a:r>
              <a:rPr lang="en-US" sz="14400">
                <a:solidFill>
                  <a:srgbClr val="FFFFFF"/>
                </a:solidFill>
                <a:latin typeface="Russo One"/>
                <a:ea typeface="Russo One"/>
                <a:cs typeface="Russo One"/>
                <a:sym typeface="Russo One"/>
              </a:rPr>
              <a:t>Thank You</a:t>
            </a: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28700" y="5143500"/>
            <a:ext cx="7036188" cy="1847907"/>
            <a:chOff x="0" y="0"/>
            <a:chExt cx="9381584" cy="2463876"/>
          </a:xfrm>
        </p:grpSpPr>
        <p:grpSp>
          <p:nvGrpSpPr>
            <p:cNvPr id="7" name="Group 7"/>
            <p:cNvGrpSpPr/>
            <p:nvPr/>
          </p:nvGrpSpPr>
          <p:grpSpPr>
            <a:xfrm>
              <a:off x="0" y="0"/>
              <a:ext cx="9381584" cy="2463876"/>
              <a:chOff x="0" y="0"/>
              <a:chExt cx="2047581" cy="537754"/>
            </a:xfrm>
          </p:grpSpPr>
          <p:sp>
            <p:nvSpPr>
              <p:cNvPr id="8" name="Freeform 8"/>
              <p:cNvSpPr/>
              <p:nvPr/>
            </p:nvSpPr>
            <p:spPr>
              <a:xfrm>
                <a:off x="0" y="0"/>
                <a:ext cx="2047581" cy="537754"/>
              </a:xfrm>
              <a:custGeom>
                <a:avLst/>
                <a:gdLst/>
                <a:ahLst/>
                <a:cxnLst/>
                <a:rect l="l" t="t" r="r" b="b"/>
                <a:pathLst>
                  <a:path w="2047581" h="537754">
                    <a:moveTo>
                      <a:pt x="0" y="0"/>
                    </a:moveTo>
                    <a:lnTo>
                      <a:pt x="2047581" y="0"/>
                    </a:lnTo>
                    <a:lnTo>
                      <a:pt x="2047581" y="537754"/>
                    </a:lnTo>
                    <a:lnTo>
                      <a:pt x="0" y="537754"/>
                    </a:lnTo>
                    <a:close/>
                  </a:path>
                </a:pathLst>
              </a:custGeom>
              <a:solidFill>
                <a:srgbClr val="13B8FF">
                  <a:alpha val="29804"/>
                </a:srgbClr>
              </a:solidFill>
            </p:spPr>
            <p:txBody>
              <a:bodyPr/>
              <a:lstStyle/>
              <a:p>
                <a:endParaRPr lang="en-AU"/>
              </a:p>
            </p:txBody>
          </p:sp>
          <p:sp>
            <p:nvSpPr>
              <p:cNvPr id="9" name="TextBox 9"/>
              <p:cNvSpPr txBox="1"/>
              <p:nvPr/>
            </p:nvSpPr>
            <p:spPr>
              <a:xfrm>
                <a:off x="0" y="-38100"/>
                <a:ext cx="2047581" cy="5758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50800" y="0"/>
              <a:ext cx="0" cy="2463876"/>
            </a:xfrm>
            <a:prstGeom prst="line">
              <a:avLst/>
            </a:prstGeom>
            <a:ln w="101600" cap="flat">
              <a:solidFill>
                <a:srgbClr val="59CDFF"/>
              </a:solidFill>
              <a:prstDash val="solid"/>
              <a:headEnd type="none" w="sm" len="sm"/>
              <a:tailEnd type="none" w="sm" len="sm"/>
            </a:ln>
          </p:spPr>
          <p:txBody>
            <a:bodyPr/>
            <a:lstStyle/>
            <a:p>
              <a:endParaRPr lang="en-AU"/>
            </a:p>
          </p:txBody>
        </p:sp>
      </p:grpSp>
      <p:grpSp>
        <p:nvGrpSpPr>
          <p:cNvPr id="11" name="Group 11"/>
          <p:cNvGrpSpPr/>
          <p:nvPr/>
        </p:nvGrpSpPr>
        <p:grpSpPr>
          <a:xfrm>
            <a:off x="9719024" y="5143500"/>
            <a:ext cx="7075207" cy="1847907"/>
            <a:chOff x="0" y="0"/>
            <a:chExt cx="9433610" cy="2463876"/>
          </a:xfrm>
        </p:grpSpPr>
        <p:grpSp>
          <p:nvGrpSpPr>
            <p:cNvPr id="12" name="Group 12"/>
            <p:cNvGrpSpPr/>
            <p:nvPr/>
          </p:nvGrpSpPr>
          <p:grpSpPr>
            <a:xfrm>
              <a:off x="31494" y="0"/>
              <a:ext cx="9402116" cy="2463876"/>
              <a:chOff x="0" y="0"/>
              <a:chExt cx="2052063" cy="537754"/>
            </a:xfrm>
          </p:grpSpPr>
          <p:sp>
            <p:nvSpPr>
              <p:cNvPr id="13" name="Freeform 13"/>
              <p:cNvSpPr/>
              <p:nvPr/>
            </p:nvSpPr>
            <p:spPr>
              <a:xfrm>
                <a:off x="0" y="0"/>
                <a:ext cx="2052063" cy="537754"/>
              </a:xfrm>
              <a:custGeom>
                <a:avLst/>
                <a:gdLst/>
                <a:ahLst/>
                <a:cxnLst/>
                <a:rect l="l" t="t" r="r" b="b"/>
                <a:pathLst>
                  <a:path w="2052063" h="537754">
                    <a:moveTo>
                      <a:pt x="0" y="0"/>
                    </a:moveTo>
                    <a:lnTo>
                      <a:pt x="2052063" y="0"/>
                    </a:lnTo>
                    <a:lnTo>
                      <a:pt x="2052063" y="537754"/>
                    </a:lnTo>
                    <a:lnTo>
                      <a:pt x="0" y="537754"/>
                    </a:lnTo>
                    <a:close/>
                  </a:path>
                </a:pathLst>
              </a:custGeom>
              <a:solidFill>
                <a:srgbClr val="13B8FF">
                  <a:alpha val="29804"/>
                </a:srgbClr>
              </a:solidFill>
              <a:ln cap="sq">
                <a:noFill/>
                <a:prstDash val="solid"/>
                <a:miter/>
              </a:ln>
            </p:spPr>
            <p:txBody>
              <a:bodyPr/>
              <a:lstStyle/>
              <a:p>
                <a:endParaRPr lang="en-AU"/>
              </a:p>
            </p:txBody>
          </p:sp>
          <p:sp>
            <p:nvSpPr>
              <p:cNvPr id="14" name="TextBox 14"/>
              <p:cNvSpPr txBox="1"/>
              <p:nvPr/>
            </p:nvSpPr>
            <p:spPr>
              <a:xfrm>
                <a:off x="0" y="-38100"/>
                <a:ext cx="2052063" cy="57585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5" name="AutoShape 15"/>
            <p:cNvSpPr/>
            <p:nvPr/>
          </p:nvSpPr>
          <p:spPr>
            <a:xfrm flipV="1">
              <a:off x="50800" y="0"/>
              <a:ext cx="0" cy="2463876"/>
            </a:xfrm>
            <a:prstGeom prst="line">
              <a:avLst/>
            </a:prstGeom>
            <a:ln w="101600" cap="flat">
              <a:solidFill>
                <a:srgbClr val="59CDFF"/>
              </a:solidFill>
              <a:prstDash val="solid"/>
              <a:headEnd type="none" w="sm" len="sm"/>
              <a:tailEnd type="none" w="sm" len="sm"/>
            </a:ln>
          </p:spPr>
          <p:txBody>
            <a:bodyPr/>
            <a:lstStyle/>
            <a:p>
              <a:endParaRPr lang="en-AU"/>
            </a:p>
          </p:txBody>
        </p:sp>
      </p:grpSp>
      <p:grpSp>
        <p:nvGrpSpPr>
          <p:cNvPr id="16" name="Group 16"/>
          <p:cNvGrpSpPr/>
          <p:nvPr/>
        </p:nvGrpSpPr>
        <p:grpSpPr>
          <a:xfrm>
            <a:off x="1028700" y="7321801"/>
            <a:ext cx="7036188" cy="1847907"/>
            <a:chOff x="0" y="0"/>
            <a:chExt cx="9381584" cy="2463876"/>
          </a:xfrm>
        </p:grpSpPr>
        <p:grpSp>
          <p:nvGrpSpPr>
            <p:cNvPr id="17" name="Group 17"/>
            <p:cNvGrpSpPr/>
            <p:nvPr/>
          </p:nvGrpSpPr>
          <p:grpSpPr>
            <a:xfrm>
              <a:off x="0" y="0"/>
              <a:ext cx="9381584" cy="2463876"/>
              <a:chOff x="0" y="0"/>
              <a:chExt cx="2047581" cy="537754"/>
            </a:xfrm>
          </p:grpSpPr>
          <p:sp>
            <p:nvSpPr>
              <p:cNvPr id="18" name="Freeform 18"/>
              <p:cNvSpPr/>
              <p:nvPr/>
            </p:nvSpPr>
            <p:spPr>
              <a:xfrm>
                <a:off x="0" y="0"/>
                <a:ext cx="2047581" cy="537754"/>
              </a:xfrm>
              <a:custGeom>
                <a:avLst/>
                <a:gdLst/>
                <a:ahLst/>
                <a:cxnLst/>
                <a:rect l="l" t="t" r="r" b="b"/>
                <a:pathLst>
                  <a:path w="2047581" h="537754">
                    <a:moveTo>
                      <a:pt x="0" y="0"/>
                    </a:moveTo>
                    <a:lnTo>
                      <a:pt x="2047581" y="0"/>
                    </a:lnTo>
                    <a:lnTo>
                      <a:pt x="2047581" y="537754"/>
                    </a:lnTo>
                    <a:lnTo>
                      <a:pt x="0" y="537754"/>
                    </a:lnTo>
                    <a:close/>
                  </a:path>
                </a:pathLst>
              </a:custGeom>
              <a:solidFill>
                <a:srgbClr val="13B8FF">
                  <a:alpha val="29804"/>
                </a:srgbClr>
              </a:solidFill>
            </p:spPr>
            <p:txBody>
              <a:bodyPr/>
              <a:lstStyle/>
              <a:p>
                <a:endParaRPr lang="en-AU"/>
              </a:p>
            </p:txBody>
          </p:sp>
          <p:sp>
            <p:nvSpPr>
              <p:cNvPr id="19" name="TextBox 19"/>
              <p:cNvSpPr txBox="1"/>
              <p:nvPr/>
            </p:nvSpPr>
            <p:spPr>
              <a:xfrm>
                <a:off x="0" y="-38100"/>
                <a:ext cx="2047581" cy="575854"/>
              </a:xfrm>
              <a:prstGeom prst="rect">
                <a:avLst/>
              </a:prstGeom>
            </p:spPr>
            <p:txBody>
              <a:bodyPr lIns="50800" tIns="50800" rIns="50800" bIns="50800" rtlCol="0" anchor="ctr"/>
              <a:lstStyle/>
              <a:p>
                <a:pPr algn="ctr">
                  <a:lnSpc>
                    <a:spcPts val="2659"/>
                  </a:lnSpc>
                </a:pPr>
                <a:endParaRPr/>
              </a:p>
            </p:txBody>
          </p:sp>
        </p:grpSp>
        <p:sp>
          <p:nvSpPr>
            <p:cNvPr id="20" name="AutoShape 20"/>
            <p:cNvSpPr/>
            <p:nvPr/>
          </p:nvSpPr>
          <p:spPr>
            <a:xfrm flipV="1">
              <a:off x="53067" y="0"/>
              <a:ext cx="0" cy="2463876"/>
            </a:xfrm>
            <a:prstGeom prst="line">
              <a:avLst/>
            </a:prstGeom>
            <a:ln w="101600" cap="flat">
              <a:solidFill>
                <a:srgbClr val="59CDFF"/>
              </a:solidFill>
              <a:prstDash val="solid"/>
              <a:headEnd type="none" w="sm" len="sm"/>
              <a:tailEnd type="none" w="sm" len="sm"/>
            </a:ln>
          </p:spPr>
          <p:txBody>
            <a:bodyPr/>
            <a:lstStyle/>
            <a:p>
              <a:endParaRPr lang="en-AU"/>
            </a:p>
          </p:txBody>
        </p:sp>
      </p:grpSp>
      <p:sp>
        <p:nvSpPr>
          <p:cNvPr id="21" name="TextBox 21"/>
          <p:cNvSpPr txBox="1"/>
          <p:nvPr/>
        </p:nvSpPr>
        <p:spPr>
          <a:xfrm>
            <a:off x="10166371" y="5233063"/>
            <a:ext cx="6050064" cy="1611630"/>
          </a:xfrm>
          <a:prstGeom prst="rect">
            <a:avLst/>
          </a:prstGeom>
        </p:spPr>
        <p:txBody>
          <a:bodyPr lIns="0" tIns="0" rIns="0" bIns="0" rtlCol="0" anchor="t">
            <a:spAutoFit/>
          </a:bodyPr>
          <a:lstStyle/>
          <a:p>
            <a:pPr algn="l">
              <a:lnSpc>
                <a:spcPts val="3299"/>
              </a:lnSpc>
            </a:pPr>
            <a:r>
              <a:rPr lang="en-US" sz="2199" dirty="0">
                <a:solidFill>
                  <a:srgbClr val="FFFFFF"/>
                </a:solidFill>
                <a:latin typeface="Inter"/>
                <a:ea typeface="Inter"/>
                <a:cs typeface="Inter"/>
                <a:sym typeface="Inter"/>
              </a:rPr>
              <a:t>Digital Inclusion: Identifies connectivity gaps between rural/urban and developed/developing areas, guiding efforts to close the digital divide.</a:t>
            </a:r>
          </a:p>
        </p:txBody>
      </p:sp>
      <p:grpSp>
        <p:nvGrpSpPr>
          <p:cNvPr id="22" name="Group 22"/>
          <p:cNvGrpSpPr/>
          <p:nvPr/>
        </p:nvGrpSpPr>
        <p:grpSpPr>
          <a:xfrm>
            <a:off x="11685522" y="-3082376"/>
            <a:ext cx="9636007" cy="9636007"/>
            <a:chOff x="0" y="0"/>
            <a:chExt cx="12848010" cy="12848010"/>
          </a:xfrm>
        </p:grpSpPr>
        <p:sp>
          <p:nvSpPr>
            <p:cNvPr id="23" name="Freeform 23"/>
            <p:cNvSpPr/>
            <p:nvPr/>
          </p:nvSpPr>
          <p:spPr>
            <a:xfrm>
              <a:off x="0" y="0"/>
              <a:ext cx="12848010" cy="12848010"/>
            </a:xfrm>
            <a:custGeom>
              <a:avLst/>
              <a:gdLst/>
              <a:ahLst/>
              <a:cxnLst/>
              <a:rect l="l" t="t" r="r" b="b"/>
              <a:pathLst>
                <a:path w="12848010" h="12848010">
                  <a:moveTo>
                    <a:pt x="0" y="0"/>
                  </a:moveTo>
                  <a:lnTo>
                    <a:pt x="12848010" y="0"/>
                  </a:lnTo>
                  <a:lnTo>
                    <a:pt x="12848010" y="12848010"/>
                  </a:lnTo>
                  <a:lnTo>
                    <a:pt x="0" y="128480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24" name="Group 24"/>
            <p:cNvGrpSpPr/>
            <p:nvPr/>
          </p:nvGrpSpPr>
          <p:grpSpPr>
            <a:xfrm>
              <a:off x="2322678" y="2322678"/>
              <a:ext cx="8202655" cy="820265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2E52"/>
              </a:solidFill>
              <a:ln w="76200" cap="sq">
                <a:solidFill>
                  <a:srgbClr val="13B8FF"/>
                </a:solidFill>
                <a:prstDash val="solid"/>
                <a:miter/>
              </a:ln>
            </p:spPr>
            <p:txBody>
              <a:bodyPr/>
              <a:lstStyle/>
              <a:p>
                <a:endParaRPr lang="en-AU"/>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27" name="Freeform 27"/>
            <p:cNvSpPr/>
            <p:nvPr/>
          </p:nvSpPr>
          <p:spPr>
            <a:xfrm>
              <a:off x="3722161" y="4338266"/>
              <a:ext cx="4993849" cy="4993849"/>
            </a:xfrm>
            <a:custGeom>
              <a:avLst/>
              <a:gdLst/>
              <a:ahLst/>
              <a:cxnLst/>
              <a:rect l="l" t="t" r="r" b="b"/>
              <a:pathLst>
                <a:path w="4993849" h="4993849">
                  <a:moveTo>
                    <a:pt x="0" y="0"/>
                  </a:moveTo>
                  <a:lnTo>
                    <a:pt x="4993849" y="0"/>
                  </a:lnTo>
                  <a:lnTo>
                    <a:pt x="4993849" y="4993849"/>
                  </a:lnTo>
                  <a:lnTo>
                    <a:pt x="0" y="4993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28" name="TextBox 28"/>
          <p:cNvSpPr txBox="1"/>
          <p:nvPr/>
        </p:nvSpPr>
        <p:spPr>
          <a:xfrm>
            <a:off x="1028700" y="1749131"/>
            <a:ext cx="12651963" cy="1673733"/>
          </a:xfrm>
          <a:prstGeom prst="rect">
            <a:avLst/>
          </a:prstGeom>
        </p:spPr>
        <p:txBody>
          <a:bodyPr lIns="0" tIns="0" rIns="0" bIns="0" rtlCol="0" anchor="t">
            <a:spAutoFit/>
          </a:bodyPr>
          <a:lstStyle/>
          <a:p>
            <a:pPr algn="l">
              <a:lnSpc>
                <a:spcPts val="6336"/>
              </a:lnSpc>
            </a:pPr>
            <a:r>
              <a:rPr lang="en-US" sz="7200" dirty="0">
                <a:solidFill>
                  <a:srgbClr val="FFFFFF"/>
                </a:solidFill>
                <a:latin typeface="Russo One"/>
                <a:ea typeface="Russo One"/>
                <a:cs typeface="Russo One"/>
                <a:sym typeface="Russo One"/>
              </a:rPr>
              <a:t>Why Internet Connectivity Measurement is Important</a:t>
            </a:r>
          </a:p>
        </p:txBody>
      </p:sp>
      <p:grpSp>
        <p:nvGrpSpPr>
          <p:cNvPr id="29" name="Group 29"/>
          <p:cNvGrpSpPr/>
          <p:nvPr/>
        </p:nvGrpSpPr>
        <p:grpSpPr>
          <a:xfrm>
            <a:off x="9719024" y="7410393"/>
            <a:ext cx="7075207" cy="1847907"/>
            <a:chOff x="0" y="0"/>
            <a:chExt cx="9433610" cy="2463876"/>
          </a:xfrm>
        </p:grpSpPr>
        <p:grpSp>
          <p:nvGrpSpPr>
            <p:cNvPr id="30" name="Group 30"/>
            <p:cNvGrpSpPr/>
            <p:nvPr/>
          </p:nvGrpSpPr>
          <p:grpSpPr>
            <a:xfrm>
              <a:off x="31494" y="0"/>
              <a:ext cx="9402116" cy="2463876"/>
              <a:chOff x="0" y="0"/>
              <a:chExt cx="2052063" cy="537754"/>
            </a:xfrm>
          </p:grpSpPr>
          <p:sp>
            <p:nvSpPr>
              <p:cNvPr id="31" name="Freeform 31"/>
              <p:cNvSpPr/>
              <p:nvPr/>
            </p:nvSpPr>
            <p:spPr>
              <a:xfrm>
                <a:off x="0" y="0"/>
                <a:ext cx="2052063" cy="537754"/>
              </a:xfrm>
              <a:custGeom>
                <a:avLst/>
                <a:gdLst/>
                <a:ahLst/>
                <a:cxnLst/>
                <a:rect l="l" t="t" r="r" b="b"/>
                <a:pathLst>
                  <a:path w="2052063" h="537754">
                    <a:moveTo>
                      <a:pt x="0" y="0"/>
                    </a:moveTo>
                    <a:lnTo>
                      <a:pt x="2052063" y="0"/>
                    </a:lnTo>
                    <a:lnTo>
                      <a:pt x="2052063" y="537754"/>
                    </a:lnTo>
                    <a:lnTo>
                      <a:pt x="0" y="537754"/>
                    </a:lnTo>
                    <a:close/>
                  </a:path>
                </a:pathLst>
              </a:custGeom>
              <a:solidFill>
                <a:srgbClr val="13B8FF">
                  <a:alpha val="29804"/>
                </a:srgbClr>
              </a:solidFill>
              <a:ln cap="sq">
                <a:noFill/>
                <a:prstDash val="solid"/>
                <a:miter/>
              </a:ln>
            </p:spPr>
            <p:txBody>
              <a:bodyPr/>
              <a:lstStyle/>
              <a:p>
                <a:endParaRPr lang="en-AU"/>
              </a:p>
            </p:txBody>
          </p:sp>
          <p:sp>
            <p:nvSpPr>
              <p:cNvPr id="32" name="TextBox 32"/>
              <p:cNvSpPr txBox="1"/>
              <p:nvPr/>
            </p:nvSpPr>
            <p:spPr>
              <a:xfrm>
                <a:off x="0" y="-38100"/>
                <a:ext cx="2052063" cy="57585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3" name="AutoShape 33"/>
            <p:cNvSpPr/>
            <p:nvPr/>
          </p:nvSpPr>
          <p:spPr>
            <a:xfrm flipV="1">
              <a:off x="50800" y="0"/>
              <a:ext cx="0" cy="2463876"/>
            </a:xfrm>
            <a:prstGeom prst="line">
              <a:avLst/>
            </a:prstGeom>
            <a:ln w="101600" cap="flat">
              <a:solidFill>
                <a:srgbClr val="59CDFF"/>
              </a:solidFill>
              <a:prstDash val="solid"/>
              <a:headEnd type="none" w="sm" len="sm"/>
              <a:tailEnd type="none" w="sm" len="sm"/>
            </a:ln>
          </p:spPr>
          <p:txBody>
            <a:bodyPr/>
            <a:lstStyle/>
            <a:p>
              <a:endParaRPr lang="en-AU"/>
            </a:p>
          </p:txBody>
        </p:sp>
      </p:grpSp>
      <p:sp>
        <p:nvSpPr>
          <p:cNvPr id="34" name="TextBox 34"/>
          <p:cNvSpPr txBox="1"/>
          <p:nvPr/>
        </p:nvSpPr>
        <p:spPr>
          <a:xfrm>
            <a:off x="10166371" y="7499957"/>
            <a:ext cx="6050064" cy="1611630"/>
          </a:xfrm>
          <a:prstGeom prst="rect">
            <a:avLst/>
          </a:prstGeom>
        </p:spPr>
        <p:txBody>
          <a:bodyPr lIns="0" tIns="0" rIns="0" bIns="0" rtlCol="0" anchor="t">
            <a:spAutoFit/>
          </a:bodyPr>
          <a:lstStyle/>
          <a:p>
            <a:pPr algn="l">
              <a:lnSpc>
                <a:spcPts val="3299"/>
              </a:lnSpc>
            </a:pPr>
            <a:r>
              <a:rPr lang="en-US" sz="2199">
                <a:solidFill>
                  <a:srgbClr val="FFFFFF"/>
                </a:solidFill>
                <a:latin typeface="Inter"/>
                <a:ea typeface="Inter"/>
                <a:cs typeface="Inter"/>
                <a:sym typeface="Inter"/>
              </a:rPr>
              <a:t>Policy &amp; Infrastructure Planning: Provides evidence for investments in broadband, data centers, or cross-border fiber-optic networks.</a:t>
            </a:r>
          </a:p>
        </p:txBody>
      </p:sp>
      <p:sp>
        <p:nvSpPr>
          <p:cNvPr id="35" name="TextBox 35"/>
          <p:cNvSpPr txBox="1"/>
          <p:nvPr/>
        </p:nvSpPr>
        <p:spPr>
          <a:xfrm>
            <a:off x="1468096" y="5233063"/>
            <a:ext cx="6272981" cy="1611630"/>
          </a:xfrm>
          <a:prstGeom prst="rect">
            <a:avLst/>
          </a:prstGeom>
        </p:spPr>
        <p:txBody>
          <a:bodyPr lIns="0" tIns="0" rIns="0" bIns="0" rtlCol="0" anchor="t">
            <a:spAutoFit/>
          </a:bodyPr>
          <a:lstStyle/>
          <a:p>
            <a:pPr algn="l">
              <a:lnSpc>
                <a:spcPts val="3299"/>
              </a:lnSpc>
            </a:pPr>
            <a:r>
              <a:rPr lang="en-US" sz="2199" dirty="0">
                <a:solidFill>
                  <a:srgbClr val="FFFFFF"/>
                </a:solidFill>
                <a:latin typeface="Inter"/>
                <a:ea typeface="Inter"/>
                <a:cs typeface="Inter"/>
                <a:sym typeface="Inter"/>
              </a:rPr>
              <a:t>Quality of Service (QoS) and Accountability: Ensures that users receive the internet performance promised by ISPs and helps regulators enforce standards.</a:t>
            </a:r>
          </a:p>
        </p:txBody>
      </p:sp>
      <p:sp>
        <p:nvSpPr>
          <p:cNvPr id="36" name="TextBox 36"/>
          <p:cNvSpPr txBox="1"/>
          <p:nvPr/>
        </p:nvSpPr>
        <p:spPr>
          <a:xfrm>
            <a:off x="1468096" y="7411364"/>
            <a:ext cx="6272981" cy="1611630"/>
          </a:xfrm>
          <a:prstGeom prst="rect">
            <a:avLst/>
          </a:prstGeom>
        </p:spPr>
        <p:txBody>
          <a:bodyPr lIns="0" tIns="0" rIns="0" bIns="0" rtlCol="0" anchor="t">
            <a:spAutoFit/>
          </a:bodyPr>
          <a:lstStyle/>
          <a:p>
            <a:pPr algn="l">
              <a:lnSpc>
                <a:spcPts val="3299"/>
              </a:lnSpc>
            </a:pPr>
            <a:r>
              <a:rPr lang="en-US" sz="2199">
                <a:solidFill>
                  <a:srgbClr val="FFFFFF"/>
                </a:solidFill>
                <a:latin typeface="Inter"/>
                <a:ea typeface="Inter"/>
                <a:cs typeface="Inter"/>
                <a:sym typeface="Inter"/>
              </a:rPr>
              <a:t>Economic &amp; Social Development: Strong internet infrastructure drives growth in e-commerce, digital finance, education, and telemedicine</a:t>
            </a:r>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AE02-A427-2053-2B7F-A9A46A2825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7C987D-A0D5-34C9-4B62-4AA28CFFCBF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a:extLst>
              <a:ext uri="{FF2B5EF4-FFF2-40B4-BE49-F238E27FC236}">
                <a16:creationId xmlns:a16="http://schemas.microsoft.com/office/drawing/2014/main" id="{86A31211-4135-378B-2D19-43EF5A7B7C35}"/>
              </a:ext>
            </a:extLst>
          </p:cNvPr>
          <p:cNvGrpSpPr/>
          <p:nvPr/>
        </p:nvGrpSpPr>
        <p:grpSpPr>
          <a:xfrm>
            <a:off x="76200" y="25400"/>
            <a:ext cx="18288000" cy="10287000"/>
            <a:chOff x="0" y="0"/>
            <a:chExt cx="4816593" cy="2709333"/>
          </a:xfrm>
        </p:grpSpPr>
        <p:sp>
          <p:nvSpPr>
            <p:cNvPr id="4" name="Freeform 4">
              <a:extLst>
                <a:ext uri="{FF2B5EF4-FFF2-40B4-BE49-F238E27FC236}">
                  <a16:creationId xmlns:a16="http://schemas.microsoft.com/office/drawing/2014/main" id="{7D8578D6-3074-2549-75FF-2CA2C3068D7B}"/>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a:extLst>
                <a:ext uri="{FF2B5EF4-FFF2-40B4-BE49-F238E27FC236}">
                  <a16:creationId xmlns:a16="http://schemas.microsoft.com/office/drawing/2014/main" id="{CA54B0E8-6856-6AC2-4E6C-999202130378}"/>
                </a:ext>
              </a:extLst>
            </p:cNvPr>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a:extLst>
              <a:ext uri="{FF2B5EF4-FFF2-40B4-BE49-F238E27FC236}">
                <a16:creationId xmlns:a16="http://schemas.microsoft.com/office/drawing/2014/main" id="{DB27C28E-4F8D-9208-2D34-C4997125FFA6}"/>
              </a:ext>
            </a:extLst>
          </p:cNvPr>
          <p:cNvSpPr txBox="1"/>
          <p:nvPr/>
        </p:nvSpPr>
        <p:spPr>
          <a:xfrm>
            <a:off x="10779458" y="7439939"/>
            <a:ext cx="6050064" cy="1611630"/>
          </a:xfrm>
          <a:prstGeom prst="rect">
            <a:avLst/>
          </a:prstGeom>
        </p:spPr>
        <p:txBody>
          <a:bodyPr lIns="0" tIns="0" rIns="0" bIns="0" rtlCol="0" anchor="t">
            <a:spAutoFit/>
          </a:bodyPr>
          <a:lstStyle/>
          <a:p>
            <a:pPr algn="l">
              <a:lnSpc>
                <a:spcPts val="3299"/>
              </a:lnSpc>
            </a:pPr>
            <a:r>
              <a:rPr lang="en-US" sz="2199" dirty="0">
                <a:solidFill>
                  <a:srgbClr val="FFFFFF"/>
                </a:solidFill>
                <a:latin typeface="Inter"/>
                <a:ea typeface="Inter"/>
                <a:cs typeface="Inter"/>
                <a:sym typeface="Inter"/>
              </a:rPr>
              <a:t>Digital Inclusion: Identifies connectivity gaps between rural/urban and developed/developing areas, guiding efforts to close the digital divide.</a:t>
            </a:r>
          </a:p>
        </p:txBody>
      </p:sp>
      <p:sp>
        <p:nvSpPr>
          <p:cNvPr id="28" name="TextBox 28">
            <a:extLst>
              <a:ext uri="{FF2B5EF4-FFF2-40B4-BE49-F238E27FC236}">
                <a16:creationId xmlns:a16="http://schemas.microsoft.com/office/drawing/2014/main" id="{852CCF61-36DD-DCDD-4C43-3139960EC342}"/>
              </a:ext>
            </a:extLst>
          </p:cNvPr>
          <p:cNvSpPr txBox="1"/>
          <p:nvPr/>
        </p:nvSpPr>
        <p:spPr>
          <a:xfrm>
            <a:off x="838200" y="580271"/>
            <a:ext cx="12651963" cy="1673733"/>
          </a:xfrm>
          <a:prstGeom prst="rect">
            <a:avLst/>
          </a:prstGeom>
        </p:spPr>
        <p:txBody>
          <a:bodyPr lIns="0" tIns="0" rIns="0" bIns="0" rtlCol="0" anchor="t">
            <a:spAutoFit/>
          </a:bodyPr>
          <a:lstStyle/>
          <a:p>
            <a:pPr algn="l">
              <a:lnSpc>
                <a:spcPts val="6336"/>
              </a:lnSpc>
            </a:pPr>
            <a:r>
              <a:rPr lang="en-US" sz="7200" dirty="0">
                <a:solidFill>
                  <a:srgbClr val="FFFFFF"/>
                </a:solidFill>
                <a:latin typeface="Russo One"/>
                <a:ea typeface="Russo One"/>
                <a:cs typeface="Russo One"/>
                <a:sym typeface="Russo One"/>
              </a:rPr>
              <a:t>Why Internet Connectivity Measurement is Important</a:t>
            </a:r>
          </a:p>
        </p:txBody>
      </p:sp>
      <p:sp>
        <p:nvSpPr>
          <p:cNvPr id="35" name="TextBox 35">
            <a:extLst>
              <a:ext uri="{FF2B5EF4-FFF2-40B4-BE49-F238E27FC236}">
                <a16:creationId xmlns:a16="http://schemas.microsoft.com/office/drawing/2014/main" id="{03E53E9A-F1BA-82F0-A5E8-3DD1BFBB6B9B}"/>
              </a:ext>
            </a:extLst>
          </p:cNvPr>
          <p:cNvSpPr txBox="1"/>
          <p:nvPr/>
        </p:nvSpPr>
        <p:spPr>
          <a:xfrm>
            <a:off x="10779458" y="2552700"/>
            <a:ext cx="6272981" cy="1611630"/>
          </a:xfrm>
          <a:prstGeom prst="rect">
            <a:avLst/>
          </a:prstGeom>
        </p:spPr>
        <p:txBody>
          <a:bodyPr lIns="0" tIns="0" rIns="0" bIns="0" rtlCol="0" anchor="t">
            <a:spAutoFit/>
          </a:bodyPr>
          <a:lstStyle/>
          <a:p>
            <a:pPr algn="l">
              <a:lnSpc>
                <a:spcPts val="3299"/>
              </a:lnSpc>
            </a:pPr>
            <a:r>
              <a:rPr lang="en-US" sz="2199" dirty="0">
                <a:solidFill>
                  <a:srgbClr val="FFFFFF"/>
                </a:solidFill>
                <a:latin typeface="Inter"/>
                <a:ea typeface="Inter"/>
                <a:cs typeface="Inter"/>
                <a:sym typeface="Inter"/>
              </a:rPr>
              <a:t>Quality of Service (QoS) and Accountability: Ensures that users receive the internet performance promised by ISPs and helps regulators enforce standards.</a:t>
            </a:r>
          </a:p>
        </p:txBody>
      </p:sp>
      <p:sp>
        <p:nvSpPr>
          <p:cNvPr id="36" name="TextBox 36">
            <a:extLst>
              <a:ext uri="{FF2B5EF4-FFF2-40B4-BE49-F238E27FC236}">
                <a16:creationId xmlns:a16="http://schemas.microsoft.com/office/drawing/2014/main" id="{271D62CE-3D11-7FA0-663F-7ACB130D907D}"/>
              </a:ext>
            </a:extLst>
          </p:cNvPr>
          <p:cNvSpPr txBox="1"/>
          <p:nvPr/>
        </p:nvSpPr>
        <p:spPr>
          <a:xfrm>
            <a:off x="10779458" y="4919302"/>
            <a:ext cx="6272981" cy="1611630"/>
          </a:xfrm>
          <a:prstGeom prst="rect">
            <a:avLst/>
          </a:prstGeom>
        </p:spPr>
        <p:txBody>
          <a:bodyPr lIns="0" tIns="0" rIns="0" bIns="0" rtlCol="0" anchor="t">
            <a:spAutoFit/>
          </a:bodyPr>
          <a:lstStyle/>
          <a:p>
            <a:pPr algn="l">
              <a:lnSpc>
                <a:spcPts val="3299"/>
              </a:lnSpc>
            </a:pPr>
            <a:r>
              <a:rPr lang="en-US" sz="2199" dirty="0">
                <a:solidFill>
                  <a:srgbClr val="FFFFFF"/>
                </a:solidFill>
                <a:latin typeface="Inter"/>
                <a:ea typeface="Inter"/>
                <a:cs typeface="Inter"/>
                <a:sym typeface="Inter"/>
              </a:rPr>
              <a:t>Economic &amp; Social Development: Strong internet infrastructure drives growth in e-commerce, digital finance, education, and telemedicine</a:t>
            </a:r>
          </a:p>
        </p:txBody>
      </p:sp>
      <p:sp>
        <p:nvSpPr>
          <p:cNvPr id="37" name="Freeform 6">
            <a:extLst>
              <a:ext uri="{FF2B5EF4-FFF2-40B4-BE49-F238E27FC236}">
                <a16:creationId xmlns:a16="http://schemas.microsoft.com/office/drawing/2014/main" id="{11493820-DC4A-7A84-4940-5DFD26B3F79D}"/>
              </a:ext>
            </a:extLst>
          </p:cNvPr>
          <p:cNvSpPr/>
          <p:nvPr/>
        </p:nvSpPr>
        <p:spPr>
          <a:xfrm>
            <a:off x="825500" y="2552700"/>
            <a:ext cx="9613900" cy="6764772"/>
          </a:xfrm>
          <a:custGeom>
            <a:avLst/>
            <a:gdLst/>
            <a:ahLst/>
            <a:cxnLst/>
            <a:rect l="l" t="t" r="r" b="b"/>
            <a:pathLst>
              <a:path w="11938959" h="8347944">
                <a:moveTo>
                  <a:pt x="0" y="0"/>
                </a:moveTo>
                <a:lnTo>
                  <a:pt x="11938959" y="0"/>
                </a:lnTo>
                <a:lnTo>
                  <a:pt x="11938959" y="8347944"/>
                </a:lnTo>
                <a:lnTo>
                  <a:pt x="0" y="8347944"/>
                </a:lnTo>
                <a:lnTo>
                  <a:pt x="0" y="0"/>
                </a:lnTo>
                <a:close/>
              </a:path>
            </a:pathLst>
          </a:custGeom>
          <a:blipFill>
            <a:blip r:embed="rId3"/>
            <a:stretch>
              <a:fillRect/>
            </a:stretch>
          </a:blipFill>
        </p:spPr>
        <p:txBody>
          <a:bodyPr/>
          <a:lstStyle/>
          <a:p>
            <a:endParaRPr lang="en-AU"/>
          </a:p>
        </p:txBody>
      </p:sp>
    </p:spTree>
    <p:extLst>
      <p:ext uri="{BB962C8B-B14F-4D97-AF65-F5344CB8AC3E}">
        <p14:creationId xmlns:p14="http://schemas.microsoft.com/office/powerpoint/2010/main" val="2666691047"/>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26918" y="-2057405"/>
            <a:ext cx="15488326" cy="14246356"/>
          </a:xfrm>
          <a:custGeom>
            <a:avLst/>
            <a:gdLst/>
            <a:ahLst/>
            <a:cxnLst/>
            <a:rect l="l" t="t" r="r" b="b"/>
            <a:pathLst>
              <a:path w="15488326" h="14246356">
                <a:moveTo>
                  <a:pt x="0" y="0"/>
                </a:moveTo>
                <a:lnTo>
                  <a:pt x="15488326" y="0"/>
                </a:lnTo>
                <a:lnTo>
                  <a:pt x="15488326" y="14246356"/>
                </a:lnTo>
                <a:lnTo>
                  <a:pt x="0" y="14246356"/>
                </a:lnTo>
                <a:lnTo>
                  <a:pt x="0" y="0"/>
                </a:lnTo>
                <a:close/>
              </a:path>
            </a:pathLst>
          </a:custGeom>
          <a:blipFill>
            <a:blip r:embed="rId3">
              <a:extLst>
                <a:ext uri="{96DAC541-7B7A-43D3-8B79-37D633B846F1}">
                  <asvg:svgBlip xmlns:asvg="http://schemas.microsoft.com/office/drawing/2016/SVG/main" r:embed="rId4"/>
                </a:ext>
              </a:extLst>
            </a:blip>
            <a:stretch>
              <a:fillRect l="-17311" t="-703" r="-80" b="-26922"/>
            </a:stretch>
          </a:blipFill>
        </p:spPr>
        <p:txBody>
          <a:bodyPr/>
          <a:lstStyle/>
          <a:p>
            <a:endParaRPr lang="en-AU"/>
          </a:p>
        </p:txBody>
      </p:sp>
      <p:sp>
        <p:nvSpPr>
          <p:cNvPr id="7" name="Freeform 7"/>
          <p:cNvSpPr/>
          <p:nvPr/>
        </p:nvSpPr>
        <p:spPr>
          <a:xfrm>
            <a:off x="730540" y="3105755"/>
            <a:ext cx="10481528" cy="5695273"/>
          </a:xfrm>
          <a:custGeom>
            <a:avLst/>
            <a:gdLst/>
            <a:ahLst/>
            <a:cxnLst/>
            <a:rect l="l" t="t" r="r" b="b"/>
            <a:pathLst>
              <a:path w="10481528" h="5695273">
                <a:moveTo>
                  <a:pt x="0" y="0"/>
                </a:moveTo>
                <a:lnTo>
                  <a:pt x="10481528" y="0"/>
                </a:lnTo>
                <a:lnTo>
                  <a:pt x="10481528" y="5695273"/>
                </a:lnTo>
                <a:lnTo>
                  <a:pt x="0" y="5695273"/>
                </a:lnTo>
                <a:lnTo>
                  <a:pt x="0" y="0"/>
                </a:lnTo>
                <a:close/>
              </a:path>
            </a:pathLst>
          </a:custGeom>
          <a:blipFill>
            <a:blip r:embed="rId5"/>
            <a:stretch>
              <a:fillRect/>
            </a:stretch>
          </a:blipFill>
        </p:spPr>
        <p:txBody>
          <a:bodyPr/>
          <a:lstStyle/>
          <a:p>
            <a:endParaRPr lang="en-AU"/>
          </a:p>
        </p:txBody>
      </p:sp>
      <p:sp>
        <p:nvSpPr>
          <p:cNvPr id="8" name="Freeform 8"/>
          <p:cNvSpPr/>
          <p:nvPr/>
        </p:nvSpPr>
        <p:spPr>
          <a:xfrm>
            <a:off x="11443237" y="2950071"/>
            <a:ext cx="6992071" cy="5539872"/>
          </a:xfrm>
          <a:custGeom>
            <a:avLst/>
            <a:gdLst/>
            <a:ahLst/>
            <a:cxnLst/>
            <a:rect l="l" t="t" r="r" b="b"/>
            <a:pathLst>
              <a:path w="6992071" h="5539872">
                <a:moveTo>
                  <a:pt x="0" y="0"/>
                </a:moveTo>
                <a:lnTo>
                  <a:pt x="6992071" y="0"/>
                </a:lnTo>
                <a:lnTo>
                  <a:pt x="6992071" y="5539871"/>
                </a:lnTo>
                <a:lnTo>
                  <a:pt x="0" y="5539871"/>
                </a:lnTo>
                <a:lnTo>
                  <a:pt x="0" y="0"/>
                </a:lnTo>
                <a:close/>
              </a:path>
            </a:pathLst>
          </a:custGeom>
          <a:blipFill>
            <a:blip r:embed="rId6"/>
            <a:stretch>
              <a:fillRect/>
            </a:stretch>
          </a:blipFill>
        </p:spPr>
        <p:txBody>
          <a:bodyPr/>
          <a:lstStyle/>
          <a:p>
            <a:endParaRPr lang="en-AU"/>
          </a:p>
        </p:txBody>
      </p:sp>
      <p:sp>
        <p:nvSpPr>
          <p:cNvPr id="9" name="Freeform 9"/>
          <p:cNvSpPr/>
          <p:nvPr/>
        </p:nvSpPr>
        <p:spPr>
          <a:xfrm rot="-10800000">
            <a:off x="2089155" y="4085305"/>
            <a:ext cx="11067655" cy="1257872"/>
          </a:xfrm>
          <a:custGeom>
            <a:avLst/>
            <a:gdLst/>
            <a:ahLst/>
            <a:cxnLst/>
            <a:rect l="l" t="t" r="r" b="b"/>
            <a:pathLst>
              <a:path w="11067655" h="1257872">
                <a:moveTo>
                  <a:pt x="0" y="0"/>
                </a:moveTo>
                <a:lnTo>
                  <a:pt x="11067655" y="0"/>
                </a:lnTo>
                <a:lnTo>
                  <a:pt x="11067655" y="1257871"/>
                </a:lnTo>
                <a:lnTo>
                  <a:pt x="0" y="1257871"/>
                </a:lnTo>
                <a:lnTo>
                  <a:pt x="0" y="0"/>
                </a:lnTo>
                <a:close/>
              </a:path>
            </a:pathLst>
          </a:custGeom>
          <a:blipFill>
            <a:blip r:embed="rId7"/>
            <a:stretch>
              <a:fillRect l="-20394" r="-26254"/>
            </a:stretch>
          </a:blipFill>
        </p:spPr>
        <p:txBody>
          <a:bodyPr/>
          <a:lstStyle/>
          <a:p>
            <a:endParaRPr lang="en-AU"/>
          </a:p>
        </p:txBody>
      </p:sp>
      <p:sp>
        <p:nvSpPr>
          <p:cNvPr id="10" name="Freeform 10"/>
          <p:cNvSpPr/>
          <p:nvPr/>
        </p:nvSpPr>
        <p:spPr>
          <a:xfrm>
            <a:off x="2089155" y="5343176"/>
            <a:ext cx="11067655" cy="4500036"/>
          </a:xfrm>
          <a:custGeom>
            <a:avLst/>
            <a:gdLst/>
            <a:ahLst/>
            <a:cxnLst/>
            <a:rect l="l" t="t" r="r" b="b"/>
            <a:pathLst>
              <a:path w="11067655" h="4500036">
                <a:moveTo>
                  <a:pt x="0" y="0"/>
                </a:moveTo>
                <a:lnTo>
                  <a:pt x="11067655" y="0"/>
                </a:lnTo>
                <a:lnTo>
                  <a:pt x="11067655" y="4500036"/>
                </a:lnTo>
                <a:lnTo>
                  <a:pt x="0" y="4500036"/>
                </a:lnTo>
                <a:lnTo>
                  <a:pt x="0" y="0"/>
                </a:lnTo>
                <a:close/>
              </a:path>
            </a:pathLst>
          </a:custGeom>
          <a:blipFill>
            <a:blip r:embed="rId8"/>
            <a:stretch>
              <a:fillRect/>
            </a:stretch>
          </a:blipFill>
        </p:spPr>
        <p:txBody>
          <a:bodyPr/>
          <a:lstStyle/>
          <a:p>
            <a:endParaRPr lang="en-AU"/>
          </a:p>
        </p:txBody>
      </p:sp>
      <p:sp>
        <p:nvSpPr>
          <p:cNvPr id="11" name="Freeform 11"/>
          <p:cNvSpPr/>
          <p:nvPr/>
        </p:nvSpPr>
        <p:spPr>
          <a:xfrm rot="10161897">
            <a:off x="12535322" y="4340454"/>
            <a:ext cx="5757275" cy="6978516"/>
          </a:xfrm>
          <a:custGeom>
            <a:avLst/>
            <a:gdLst/>
            <a:ahLst/>
            <a:cxnLst/>
            <a:rect l="l" t="t" r="r" b="b"/>
            <a:pathLst>
              <a:path w="5757275" h="6978516">
                <a:moveTo>
                  <a:pt x="0" y="0"/>
                </a:moveTo>
                <a:lnTo>
                  <a:pt x="5757276" y="0"/>
                </a:lnTo>
                <a:lnTo>
                  <a:pt x="5757276" y="6978515"/>
                </a:lnTo>
                <a:lnTo>
                  <a:pt x="0" y="6978515"/>
                </a:lnTo>
                <a:lnTo>
                  <a:pt x="0" y="0"/>
                </a:lnTo>
                <a:close/>
              </a:path>
            </a:pathLst>
          </a:custGeom>
          <a:blipFill>
            <a:blip r:embed="rId9"/>
            <a:stretch>
              <a:fillRect/>
            </a:stretch>
          </a:blipFill>
        </p:spPr>
        <p:txBody>
          <a:bodyPr/>
          <a:lstStyle/>
          <a:p>
            <a:endParaRPr lang="en-AU"/>
          </a:p>
        </p:txBody>
      </p:sp>
      <p:sp>
        <p:nvSpPr>
          <p:cNvPr id="12" name="Freeform 12"/>
          <p:cNvSpPr/>
          <p:nvPr/>
        </p:nvSpPr>
        <p:spPr>
          <a:xfrm rot="-587001">
            <a:off x="13259455" y="4961321"/>
            <a:ext cx="4846112" cy="6016530"/>
          </a:xfrm>
          <a:custGeom>
            <a:avLst/>
            <a:gdLst/>
            <a:ahLst/>
            <a:cxnLst/>
            <a:rect l="l" t="t" r="r" b="b"/>
            <a:pathLst>
              <a:path w="4846112" h="6016530">
                <a:moveTo>
                  <a:pt x="0" y="0"/>
                </a:moveTo>
                <a:lnTo>
                  <a:pt x="4846112" y="0"/>
                </a:lnTo>
                <a:lnTo>
                  <a:pt x="4846112" y="6016530"/>
                </a:lnTo>
                <a:lnTo>
                  <a:pt x="0" y="6016530"/>
                </a:lnTo>
                <a:lnTo>
                  <a:pt x="0" y="0"/>
                </a:lnTo>
                <a:close/>
              </a:path>
            </a:pathLst>
          </a:custGeom>
          <a:blipFill>
            <a:blip r:embed="rId10"/>
            <a:stretch>
              <a:fillRect/>
            </a:stretch>
          </a:blipFill>
        </p:spPr>
        <p:txBody>
          <a:bodyPr/>
          <a:lstStyle/>
          <a:p>
            <a:endParaRPr lang="en-AU"/>
          </a:p>
        </p:txBody>
      </p:sp>
      <p:sp>
        <p:nvSpPr>
          <p:cNvPr id="13" name="TextBox 13"/>
          <p:cNvSpPr txBox="1"/>
          <p:nvPr/>
        </p:nvSpPr>
        <p:spPr>
          <a:xfrm>
            <a:off x="593396" y="605086"/>
            <a:ext cx="13188565" cy="1790700"/>
          </a:xfrm>
          <a:prstGeom prst="rect">
            <a:avLst/>
          </a:prstGeom>
        </p:spPr>
        <p:txBody>
          <a:bodyPr lIns="0" tIns="0" rIns="0" bIns="0" rtlCol="0" anchor="t">
            <a:spAutoFit/>
          </a:bodyPr>
          <a:lstStyle/>
          <a:p>
            <a:pPr algn="l">
              <a:lnSpc>
                <a:spcPts val="6839"/>
              </a:lnSpc>
            </a:pPr>
            <a:r>
              <a:rPr lang="en-US" sz="7200" dirty="0">
                <a:solidFill>
                  <a:srgbClr val="FFFFFF"/>
                </a:solidFill>
                <a:latin typeface="Russo One"/>
                <a:ea typeface="Russo One"/>
                <a:cs typeface="Russo One"/>
                <a:sym typeface="Russo One"/>
              </a:rPr>
              <a:t>Economies growing in Central Asian countries</a:t>
            </a: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676400" y="1077782"/>
            <a:ext cx="6156775"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Methodology </a:t>
            </a:r>
          </a:p>
        </p:txBody>
      </p:sp>
      <p:sp>
        <p:nvSpPr>
          <p:cNvPr id="7" name="TextBox 7"/>
          <p:cNvSpPr txBox="1"/>
          <p:nvPr/>
        </p:nvSpPr>
        <p:spPr>
          <a:xfrm>
            <a:off x="1371600" y="2933700"/>
            <a:ext cx="13777838" cy="4871911"/>
          </a:xfrm>
          <a:prstGeom prst="rect">
            <a:avLst/>
          </a:prstGeom>
        </p:spPr>
        <p:txBody>
          <a:bodyPr lIns="0" tIns="0" rIns="0" bIns="0" rtlCol="0" anchor="t">
            <a:spAutoFit/>
          </a:bodyPr>
          <a:lstStyle/>
          <a:p>
            <a:pPr marL="863588" lvl="1" indent="-431794" algn="l">
              <a:lnSpc>
                <a:spcPts val="7799"/>
              </a:lnSpc>
              <a:buAutoNum type="arabicPeriod"/>
            </a:pPr>
            <a:r>
              <a:rPr lang="en-US" sz="3999" dirty="0">
                <a:solidFill>
                  <a:srgbClr val="FFFFFF"/>
                </a:solidFill>
                <a:latin typeface="Inter"/>
                <a:ea typeface="Inter"/>
                <a:cs typeface="Inter"/>
                <a:sym typeface="Inter"/>
              </a:rPr>
              <a:t> Identify the target IP addresses</a:t>
            </a:r>
          </a:p>
          <a:p>
            <a:pPr marL="863588" lvl="1" indent="-431794" algn="l">
              <a:lnSpc>
                <a:spcPts val="7799"/>
              </a:lnSpc>
              <a:buAutoNum type="arabicPeriod"/>
            </a:pPr>
            <a:r>
              <a:rPr lang="en-US" sz="3999" dirty="0">
                <a:solidFill>
                  <a:srgbClr val="FFFFFF"/>
                </a:solidFill>
                <a:latin typeface="Inter"/>
                <a:ea typeface="Inter"/>
                <a:cs typeface="Inter"/>
                <a:sym typeface="Inter"/>
              </a:rPr>
              <a:t> Select source ASNs for the measurement</a:t>
            </a:r>
          </a:p>
          <a:p>
            <a:pPr marL="863588" lvl="1" indent="-431794" algn="l">
              <a:lnSpc>
                <a:spcPts val="7799"/>
              </a:lnSpc>
              <a:buAutoNum type="arabicPeriod"/>
            </a:pPr>
            <a:r>
              <a:rPr lang="en-US" sz="3999" dirty="0">
                <a:solidFill>
                  <a:srgbClr val="FFFFFF"/>
                </a:solidFill>
                <a:latin typeface="Inter"/>
                <a:ea typeface="Inter"/>
                <a:cs typeface="Inter"/>
                <a:sym typeface="Inter"/>
              </a:rPr>
              <a:t> Perform the measurement using RIPE Atlas</a:t>
            </a:r>
          </a:p>
          <a:p>
            <a:pPr marL="863588" lvl="1" indent="-431794" algn="l">
              <a:lnSpc>
                <a:spcPts val="7799"/>
              </a:lnSpc>
              <a:buAutoNum type="arabicPeriod"/>
            </a:pPr>
            <a:r>
              <a:rPr lang="en-US" sz="3999" dirty="0">
                <a:solidFill>
                  <a:srgbClr val="FFFFFF"/>
                </a:solidFill>
                <a:latin typeface="Inter"/>
                <a:ea typeface="Inter"/>
                <a:cs typeface="Inter"/>
                <a:sym typeface="Inter"/>
              </a:rPr>
              <a:t> Keep measuring if there is any improvement over time</a:t>
            </a: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903505" y="-831595"/>
            <a:ext cx="12706185" cy="12706185"/>
            <a:chOff x="0" y="0"/>
            <a:chExt cx="16941580" cy="16941580"/>
          </a:xfrm>
        </p:grpSpPr>
        <p:sp>
          <p:nvSpPr>
            <p:cNvPr id="7" name="Freeform 7"/>
            <p:cNvSpPr/>
            <p:nvPr/>
          </p:nvSpPr>
          <p:spPr>
            <a:xfrm>
              <a:off x="0" y="0"/>
              <a:ext cx="16941580" cy="16941580"/>
            </a:xfrm>
            <a:custGeom>
              <a:avLst/>
              <a:gdLst/>
              <a:ahLst/>
              <a:cxnLst/>
              <a:rect l="l" t="t" r="r" b="b"/>
              <a:pathLst>
                <a:path w="16941580" h="16941580">
                  <a:moveTo>
                    <a:pt x="0" y="0"/>
                  </a:moveTo>
                  <a:lnTo>
                    <a:pt x="16941580" y="0"/>
                  </a:lnTo>
                  <a:lnTo>
                    <a:pt x="16941580" y="16941580"/>
                  </a:lnTo>
                  <a:lnTo>
                    <a:pt x="0" y="16941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8" name="Group 8"/>
            <p:cNvGrpSpPr/>
            <p:nvPr/>
          </p:nvGrpSpPr>
          <p:grpSpPr>
            <a:xfrm>
              <a:off x="3708318" y="2647660"/>
              <a:ext cx="11064613" cy="11200793"/>
              <a:chOff x="0" y="-46858"/>
              <a:chExt cx="872036" cy="882769"/>
            </a:xfrm>
          </p:grpSpPr>
          <p:sp>
            <p:nvSpPr>
              <p:cNvPr id="9" name="Freeform 9"/>
              <p:cNvSpPr/>
              <p:nvPr/>
            </p:nvSpPr>
            <p:spPr>
              <a:xfrm>
                <a:off x="0" y="-46858"/>
                <a:ext cx="872036" cy="882769"/>
              </a:xfrm>
              <a:custGeom>
                <a:avLst/>
                <a:gdLst/>
                <a:ahLst/>
                <a:cxnLst/>
                <a:rect l="l" t="t" r="r" b="b"/>
                <a:pathLst>
                  <a:path w="812800" h="835911">
                    <a:moveTo>
                      <a:pt x="0" y="0"/>
                    </a:moveTo>
                    <a:lnTo>
                      <a:pt x="812800" y="0"/>
                    </a:lnTo>
                    <a:lnTo>
                      <a:pt x="812800"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10" name="TextBox 10"/>
              <p:cNvSpPr txBox="1"/>
              <p:nvPr/>
            </p:nvSpPr>
            <p:spPr>
              <a:xfrm>
                <a:off x="0" y="-38100"/>
                <a:ext cx="812800" cy="874011"/>
              </a:xfrm>
              <a:prstGeom prst="rect">
                <a:avLst/>
              </a:prstGeom>
            </p:spPr>
            <p:txBody>
              <a:bodyPr lIns="59828" tIns="59828" rIns="59828" bIns="59828" rtlCol="0" anchor="ctr"/>
              <a:lstStyle/>
              <a:p>
                <a:pPr algn="ctr">
                  <a:lnSpc>
                    <a:spcPts val="2659"/>
                  </a:lnSpc>
                </a:pPr>
                <a:endParaRPr/>
              </a:p>
            </p:txBody>
          </p:sp>
        </p:grpSp>
        <p:sp>
          <p:nvSpPr>
            <p:cNvPr id="11" name="Freeform 11"/>
            <p:cNvSpPr/>
            <p:nvPr/>
          </p:nvSpPr>
          <p:spPr>
            <a:xfrm>
              <a:off x="4016343" y="2758784"/>
              <a:ext cx="10756589" cy="10856595"/>
            </a:xfrm>
            <a:custGeom>
              <a:avLst/>
              <a:gdLst/>
              <a:ahLst/>
              <a:cxnLst/>
              <a:rect l="l" t="t" r="r" b="b"/>
              <a:pathLst>
                <a:path w="9696962" h="10079938">
                  <a:moveTo>
                    <a:pt x="0" y="0"/>
                  </a:moveTo>
                  <a:lnTo>
                    <a:pt x="9696962" y="0"/>
                  </a:lnTo>
                  <a:lnTo>
                    <a:pt x="9696962" y="10079938"/>
                  </a:lnTo>
                  <a:lnTo>
                    <a:pt x="0" y="10079938"/>
                  </a:lnTo>
                  <a:lnTo>
                    <a:pt x="0" y="0"/>
                  </a:lnTo>
                  <a:close/>
                </a:path>
              </a:pathLst>
            </a:custGeom>
            <a:blipFill>
              <a:blip r:embed="rId5"/>
              <a:stretch>
                <a:fillRect t="-3610" r="-4249" b="-5247"/>
              </a:stretch>
            </a:blipFill>
          </p:spPr>
          <p:txBody>
            <a:bodyPr/>
            <a:lstStyle/>
            <a:p>
              <a:endParaRPr lang="en-AU"/>
            </a:p>
          </p:txBody>
        </p:sp>
      </p:grpSp>
      <p:grpSp>
        <p:nvGrpSpPr>
          <p:cNvPr id="12" name="Group 12"/>
          <p:cNvGrpSpPr/>
          <p:nvPr/>
        </p:nvGrpSpPr>
        <p:grpSpPr>
          <a:xfrm>
            <a:off x="594837" y="1197009"/>
            <a:ext cx="9395169" cy="2779747"/>
            <a:chOff x="0" y="0"/>
            <a:chExt cx="12526891" cy="3706330"/>
          </a:xfrm>
        </p:grpSpPr>
        <p:sp>
          <p:nvSpPr>
            <p:cNvPr id="13" name="TextBox 13"/>
            <p:cNvSpPr txBox="1"/>
            <p:nvPr/>
          </p:nvSpPr>
          <p:spPr>
            <a:xfrm>
              <a:off x="1403361" y="406791"/>
              <a:ext cx="11123530" cy="2652226"/>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Identify the target IP addresses </a:t>
              </a:r>
            </a:p>
          </p:txBody>
        </p:sp>
        <p:sp>
          <p:nvSpPr>
            <p:cNvPr id="14" name="TextBox 14"/>
            <p:cNvSpPr txBox="1"/>
            <p:nvPr/>
          </p:nvSpPr>
          <p:spPr>
            <a:xfrm>
              <a:off x="0" y="-57150"/>
              <a:ext cx="1604310" cy="3763480"/>
            </a:xfrm>
            <a:prstGeom prst="rect">
              <a:avLst/>
            </a:prstGeom>
          </p:spPr>
          <p:txBody>
            <a:bodyPr lIns="0" tIns="0" rIns="0" bIns="0" rtlCol="0" anchor="t">
              <a:spAutoFit/>
            </a:bodyPr>
            <a:lstStyle/>
            <a:p>
              <a:pPr algn="l">
                <a:lnSpc>
                  <a:spcPts val="22798"/>
                </a:lnSpc>
              </a:pPr>
              <a:r>
                <a:rPr lang="en-US" sz="18385">
                  <a:solidFill>
                    <a:srgbClr val="FFFFFF"/>
                  </a:solidFill>
                  <a:latin typeface="Russo One"/>
                  <a:ea typeface="Russo One"/>
                  <a:cs typeface="Russo One"/>
                  <a:sym typeface="Russo One"/>
                </a:rPr>
                <a:t>1</a:t>
              </a:r>
            </a:p>
          </p:txBody>
        </p:sp>
      </p:grpSp>
      <p:sp>
        <p:nvSpPr>
          <p:cNvPr id="15" name="TextBox 15"/>
          <p:cNvSpPr txBox="1"/>
          <p:nvPr/>
        </p:nvSpPr>
        <p:spPr>
          <a:xfrm>
            <a:off x="594837" y="3919606"/>
            <a:ext cx="8845354" cy="4264694"/>
          </a:xfrm>
          <a:prstGeom prst="rect">
            <a:avLst/>
          </a:prstGeom>
        </p:spPr>
        <p:txBody>
          <a:bodyPr lIns="0" tIns="0" rIns="0" bIns="0" rtlCol="0" anchor="t">
            <a:spAutoFit/>
          </a:bodyPr>
          <a:lstStyle/>
          <a:p>
            <a:pPr marL="647694" lvl="1" indent="-323847" algn="l">
              <a:lnSpc>
                <a:spcPts val="4199"/>
              </a:lnSpc>
              <a:buFont typeface="Arial"/>
              <a:buChar char="•"/>
            </a:pPr>
            <a:r>
              <a:rPr lang="en-US" sz="2999" dirty="0">
                <a:solidFill>
                  <a:srgbClr val="FFFFFF"/>
                </a:solidFill>
                <a:latin typeface="Inter"/>
                <a:ea typeface="Inter"/>
                <a:cs typeface="Inter"/>
                <a:sym typeface="Inter"/>
              </a:rPr>
              <a:t>Target country  - Kazakhstan</a:t>
            </a:r>
          </a:p>
          <a:p>
            <a:pPr marL="647694" lvl="1" indent="-323847" algn="l">
              <a:lnSpc>
                <a:spcPts val="4199"/>
              </a:lnSpc>
              <a:buFont typeface="Arial"/>
              <a:buChar char="•"/>
            </a:pPr>
            <a:r>
              <a:rPr lang="en-US" sz="2999" dirty="0">
                <a:solidFill>
                  <a:srgbClr val="FFFFFF"/>
                </a:solidFill>
                <a:latin typeface="Inter"/>
                <a:ea typeface="Inter"/>
                <a:cs typeface="Inter"/>
                <a:sym typeface="Inter"/>
              </a:rPr>
              <a:t>Find out the most connected ASN in Kazakhstan in APNIC REX (either AS9198 or AS41798)</a:t>
            </a:r>
          </a:p>
          <a:p>
            <a:pPr marL="647694" lvl="1" indent="-323847" algn="l">
              <a:lnSpc>
                <a:spcPts val="4199"/>
              </a:lnSpc>
              <a:buFont typeface="Arial"/>
              <a:buChar char="•"/>
            </a:pPr>
            <a:r>
              <a:rPr lang="en-US" sz="2999" dirty="0">
                <a:solidFill>
                  <a:srgbClr val="FFFFFF"/>
                </a:solidFill>
                <a:latin typeface="Inter"/>
                <a:ea typeface="Inter"/>
                <a:cs typeface="Inter"/>
                <a:sym typeface="Inter"/>
              </a:rPr>
              <a:t>APNIC Labs Stats -&gt; AS9198 is the major upstream provider in Kazakhstan</a:t>
            </a:r>
          </a:p>
          <a:p>
            <a:pPr marL="647694" lvl="1" indent="-323847" algn="l">
              <a:lnSpc>
                <a:spcPts val="4199"/>
              </a:lnSpc>
              <a:buFont typeface="Arial"/>
              <a:buChar char="•"/>
            </a:pPr>
            <a:r>
              <a:rPr lang="en-US" sz="2999" dirty="0">
                <a:solidFill>
                  <a:srgbClr val="FFFFFF"/>
                </a:solidFill>
                <a:latin typeface="Inter"/>
                <a:ea typeface="Inter"/>
                <a:cs typeface="Inter"/>
                <a:sym typeface="Inter"/>
              </a:rPr>
              <a:t>Target IP address (37.150.80.101) announced by AS9198</a:t>
            </a:r>
          </a:p>
        </p:txBody>
      </p:sp>
      <p:sp>
        <p:nvSpPr>
          <p:cNvPr id="16" name="TextBox 16"/>
          <p:cNvSpPr txBox="1"/>
          <p:nvPr/>
        </p:nvSpPr>
        <p:spPr>
          <a:xfrm>
            <a:off x="1332267" y="9696478"/>
            <a:ext cx="16215848" cy="365760"/>
          </a:xfrm>
          <a:prstGeom prst="rect">
            <a:avLst/>
          </a:prstGeom>
        </p:spPr>
        <p:txBody>
          <a:bodyPr lIns="0" tIns="0" rIns="0" bIns="0" rtlCol="0" anchor="t">
            <a:spAutoFit/>
          </a:bodyPr>
          <a:lstStyle/>
          <a:p>
            <a:pPr algn="l">
              <a:lnSpc>
                <a:spcPts val="2939"/>
              </a:lnSpc>
              <a:spcBef>
                <a:spcPct val="0"/>
              </a:spcBef>
            </a:pPr>
            <a:r>
              <a:rPr lang="en-US" sz="2099" dirty="0">
                <a:solidFill>
                  <a:srgbClr val="FFFFFF"/>
                </a:solidFill>
                <a:latin typeface="Inter"/>
                <a:ea typeface="Inter"/>
                <a:cs typeface="Inter"/>
                <a:sym typeface="Inter"/>
              </a:rPr>
              <a:t>rex. </a:t>
            </a:r>
            <a:r>
              <a:rPr lang="en-US" sz="2099" dirty="0" err="1">
                <a:solidFill>
                  <a:srgbClr val="FFFFFF"/>
                </a:solidFill>
                <a:latin typeface="Inter"/>
                <a:ea typeface="Inter"/>
                <a:cs typeface="Inter"/>
                <a:sym typeface="Inter"/>
              </a:rPr>
              <a:t>apnic.net</a:t>
            </a:r>
            <a:r>
              <a:rPr lang="en-US" sz="2099" dirty="0">
                <a:solidFill>
                  <a:srgbClr val="FFFFFF"/>
                </a:solidFill>
                <a:latin typeface="Inter"/>
                <a:ea typeface="Inter"/>
                <a:cs typeface="Inter"/>
                <a:sym typeface="Inter"/>
              </a:rPr>
              <a:t> - select AS interconnections https://</a:t>
            </a:r>
            <a:r>
              <a:rPr lang="en-US" sz="2099" dirty="0" err="1">
                <a:solidFill>
                  <a:srgbClr val="FFFFFF"/>
                </a:solidFill>
                <a:latin typeface="Inter"/>
                <a:ea typeface="Inter"/>
                <a:cs typeface="Inter"/>
                <a:sym typeface="Inter"/>
              </a:rPr>
              <a:t>stats.labs.apnic.net</a:t>
            </a:r>
            <a:r>
              <a:rPr lang="en-US" sz="2099" dirty="0">
                <a:solidFill>
                  <a:srgbClr val="FFFFFF"/>
                </a:solidFill>
                <a:latin typeface="Inter"/>
                <a:ea typeface="Inter"/>
                <a:cs typeface="Inter"/>
                <a:sym typeface="Inter"/>
              </a:rPr>
              <a:t>/</a:t>
            </a:r>
            <a:r>
              <a:rPr lang="en-US" sz="2099" dirty="0" err="1">
                <a:solidFill>
                  <a:srgbClr val="FFFFFF"/>
                </a:solidFill>
                <a:latin typeface="Inter"/>
                <a:ea typeface="Inter"/>
                <a:cs typeface="Inter"/>
                <a:sym typeface="Inter"/>
              </a:rPr>
              <a:t>aspop</a:t>
            </a:r>
            <a:r>
              <a:rPr lang="en-US" sz="2099" dirty="0">
                <a:solidFill>
                  <a:srgbClr val="FFFFFF"/>
                </a:solidFill>
                <a:latin typeface="Inter"/>
                <a:ea typeface="Inter"/>
                <a:cs typeface="Inter"/>
                <a:sym typeface="Inter"/>
              </a:rPr>
              <a:t> https://</a:t>
            </a:r>
            <a:r>
              <a:rPr lang="en-US" sz="2099" dirty="0" err="1">
                <a:solidFill>
                  <a:srgbClr val="FFFFFF"/>
                </a:solidFill>
                <a:latin typeface="Inter"/>
                <a:ea typeface="Inter"/>
                <a:cs typeface="Inter"/>
                <a:sym typeface="Inter"/>
              </a:rPr>
              <a:t>bgp.he.net</a:t>
            </a:r>
            <a:r>
              <a:rPr lang="en-US" sz="2099" dirty="0">
                <a:solidFill>
                  <a:srgbClr val="FFFFFF"/>
                </a:solidFill>
                <a:latin typeface="Inter"/>
                <a:ea typeface="Inter"/>
                <a:cs typeface="Inter"/>
                <a:sym typeface="Inter"/>
              </a:rPr>
              <a:t>/AS9198#_prefixes </a:t>
            </a:r>
          </a:p>
        </p:txBody>
      </p:sp>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903505" y="-1104749"/>
            <a:ext cx="13708317" cy="13708317"/>
          </a:xfrm>
          <a:custGeom>
            <a:avLst/>
            <a:gdLst/>
            <a:ahLst/>
            <a:cxnLst/>
            <a:rect l="l" t="t" r="r" b="b"/>
            <a:pathLst>
              <a:path w="13708317" h="13708317">
                <a:moveTo>
                  <a:pt x="0" y="0"/>
                </a:moveTo>
                <a:lnTo>
                  <a:pt x="13708317" y="0"/>
                </a:lnTo>
                <a:lnTo>
                  <a:pt x="13708317" y="13708317"/>
                </a:lnTo>
                <a:lnTo>
                  <a:pt x="0" y="137083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p:cNvGrpSpPr/>
          <p:nvPr/>
        </p:nvGrpSpPr>
        <p:grpSpPr>
          <a:xfrm>
            <a:off x="9684743" y="1326906"/>
            <a:ext cx="7734759" cy="8686940"/>
            <a:chOff x="0" y="0"/>
            <a:chExt cx="812800" cy="912859"/>
          </a:xfrm>
        </p:grpSpPr>
        <p:sp>
          <p:nvSpPr>
            <p:cNvPr id="8" name="Freeform 8"/>
            <p:cNvSpPr/>
            <p:nvPr/>
          </p:nvSpPr>
          <p:spPr>
            <a:xfrm>
              <a:off x="0" y="0"/>
              <a:ext cx="812800" cy="912859"/>
            </a:xfrm>
            <a:custGeom>
              <a:avLst/>
              <a:gdLst/>
              <a:ahLst/>
              <a:cxnLst/>
              <a:rect l="l" t="t" r="r" b="b"/>
              <a:pathLst>
                <a:path w="812800" h="912859">
                  <a:moveTo>
                    <a:pt x="0" y="0"/>
                  </a:moveTo>
                  <a:lnTo>
                    <a:pt x="812800" y="0"/>
                  </a:lnTo>
                  <a:lnTo>
                    <a:pt x="812800" y="912859"/>
                  </a:lnTo>
                  <a:lnTo>
                    <a:pt x="0" y="912859"/>
                  </a:lnTo>
                  <a:close/>
                </a:path>
              </a:pathLst>
            </a:custGeom>
            <a:solidFill>
              <a:srgbClr val="062E52"/>
            </a:solidFill>
            <a:ln w="76200" cap="sq">
              <a:solidFill>
                <a:srgbClr val="13B8FF"/>
              </a:solidFill>
              <a:prstDash val="solid"/>
              <a:miter/>
            </a:ln>
          </p:spPr>
          <p:txBody>
            <a:bodyPr/>
            <a:lstStyle/>
            <a:p>
              <a:endParaRPr lang="en-AU"/>
            </a:p>
          </p:txBody>
        </p:sp>
        <p:sp>
          <p:nvSpPr>
            <p:cNvPr id="9" name="TextBox 9"/>
            <p:cNvSpPr txBox="1"/>
            <p:nvPr/>
          </p:nvSpPr>
          <p:spPr>
            <a:xfrm>
              <a:off x="0" y="-38100"/>
              <a:ext cx="812800" cy="950959"/>
            </a:xfrm>
            <a:prstGeom prst="rect">
              <a:avLst/>
            </a:prstGeom>
          </p:spPr>
          <p:txBody>
            <a:bodyPr lIns="59828" tIns="59828" rIns="59828" bIns="59828" rtlCol="0" anchor="ctr"/>
            <a:lstStyle/>
            <a:p>
              <a:pPr algn="ctr">
                <a:lnSpc>
                  <a:spcPts val="2659"/>
                </a:lnSpc>
              </a:pPr>
              <a:endParaRPr/>
            </a:p>
          </p:txBody>
        </p:sp>
      </p:grpSp>
      <p:sp>
        <p:nvSpPr>
          <p:cNvPr id="10" name="Freeform 10"/>
          <p:cNvSpPr/>
          <p:nvPr/>
        </p:nvSpPr>
        <p:spPr>
          <a:xfrm>
            <a:off x="9897391" y="1490522"/>
            <a:ext cx="7361909" cy="8348099"/>
          </a:xfrm>
          <a:custGeom>
            <a:avLst/>
            <a:gdLst/>
            <a:ahLst/>
            <a:cxnLst/>
            <a:rect l="l" t="t" r="r" b="b"/>
            <a:pathLst>
              <a:path w="7361909" h="8348099">
                <a:moveTo>
                  <a:pt x="0" y="0"/>
                </a:moveTo>
                <a:lnTo>
                  <a:pt x="7361909" y="0"/>
                </a:lnTo>
                <a:lnTo>
                  <a:pt x="7361909" y="8348099"/>
                </a:lnTo>
                <a:lnTo>
                  <a:pt x="0" y="8348099"/>
                </a:lnTo>
                <a:lnTo>
                  <a:pt x="0" y="0"/>
                </a:lnTo>
                <a:close/>
              </a:path>
            </a:pathLst>
          </a:custGeom>
          <a:blipFill>
            <a:blip r:embed="rId5"/>
            <a:stretch>
              <a:fillRect b="-1870"/>
            </a:stretch>
          </a:blipFill>
        </p:spPr>
        <p:txBody>
          <a:bodyPr/>
          <a:lstStyle/>
          <a:p>
            <a:endParaRPr lang="en-AU"/>
          </a:p>
        </p:txBody>
      </p:sp>
      <p:sp>
        <p:nvSpPr>
          <p:cNvPr id="11" name="TextBox 11"/>
          <p:cNvSpPr txBox="1"/>
          <p:nvPr/>
        </p:nvSpPr>
        <p:spPr>
          <a:xfrm>
            <a:off x="2548346" y="1461947"/>
            <a:ext cx="6891845" cy="2000932"/>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Source ASN selection</a:t>
            </a:r>
          </a:p>
        </p:txBody>
      </p:sp>
      <p:sp>
        <p:nvSpPr>
          <p:cNvPr id="12" name="TextBox 12"/>
          <p:cNvSpPr txBox="1"/>
          <p:nvPr/>
        </p:nvSpPr>
        <p:spPr>
          <a:xfrm>
            <a:off x="887913" y="1139859"/>
            <a:ext cx="1203232" cy="2836897"/>
          </a:xfrm>
          <a:prstGeom prst="rect">
            <a:avLst/>
          </a:prstGeom>
        </p:spPr>
        <p:txBody>
          <a:bodyPr lIns="0" tIns="0" rIns="0" bIns="0" rtlCol="0" anchor="t">
            <a:spAutoFit/>
          </a:bodyPr>
          <a:lstStyle/>
          <a:p>
            <a:pPr algn="l">
              <a:lnSpc>
                <a:spcPts val="22798"/>
              </a:lnSpc>
            </a:pPr>
            <a:r>
              <a:rPr lang="en-US" sz="18385">
                <a:solidFill>
                  <a:srgbClr val="FFFFFF"/>
                </a:solidFill>
                <a:latin typeface="Russo One"/>
                <a:ea typeface="Russo One"/>
                <a:cs typeface="Russo One"/>
                <a:sym typeface="Russo One"/>
              </a:rPr>
              <a:t>2</a:t>
            </a:r>
          </a:p>
        </p:txBody>
      </p:sp>
      <p:sp>
        <p:nvSpPr>
          <p:cNvPr id="13" name="TextBox 13"/>
          <p:cNvSpPr txBox="1"/>
          <p:nvPr/>
        </p:nvSpPr>
        <p:spPr>
          <a:xfrm>
            <a:off x="772713" y="3919606"/>
            <a:ext cx="8667478" cy="2600326"/>
          </a:xfrm>
          <a:prstGeom prst="rect">
            <a:avLst/>
          </a:prstGeom>
        </p:spPr>
        <p:txBody>
          <a:bodyPr lIns="0" tIns="0" rIns="0" bIns="0" rtlCol="0" anchor="t">
            <a:spAutoFit/>
          </a:bodyPr>
          <a:lstStyle/>
          <a:p>
            <a:pPr marL="647694" lvl="1" indent="-323847" algn="l">
              <a:lnSpc>
                <a:spcPts val="4199"/>
              </a:lnSpc>
              <a:buFont typeface="Arial"/>
              <a:buChar char="•"/>
            </a:pPr>
            <a:r>
              <a:rPr lang="en-US" sz="2999">
                <a:solidFill>
                  <a:srgbClr val="FFFFFF"/>
                </a:solidFill>
                <a:latin typeface="Inter"/>
                <a:ea typeface="Inter"/>
                <a:cs typeface="Inter"/>
                <a:sym typeface="Inter"/>
              </a:rPr>
              <a:t>Used the same approach to identify the most connected ASNs in Mongolia</a:t>
            </a:r>
          </a:p>
          <a:p>
            <a:pPr marL="647694" lvl="1" indent="-323847" algn="l">
              <a:lnSpc>
                <a:spcPts val="4199"/>
              </a:lnSpc>
              <a:buFont typeface="Arial"/>
              <a:buChar char="•"/>
            </a:pPr>
            <a:r>
              <a:rPr lang="en-US" sz="2999">
                <a:solidFill>
                  <a:srgbClr val="FFFFFF"/>
                </a:solidFill>
                <a:latin typeface="Inter"/>
                <a:ea typeface="Inter"/>
                <a:cs typeface="Inter"/>
                <a:sym typeface="Inter"/>
              </a:rPr>
              <a:t>Selected AS45204 (Gemnet) and 55805 (Mobicom Networks) </a:t>
            </a:r>
          </a:p>
          <a:p>
            <a:pPr algn="l">
              <a:lnSpc>
                <a:spcPts val="4199"/>
              </a:lnSpc>
            </a:pPr>
            <a:endParaRPr lang="en-US" sz="2999">
              <a:solidFill>
                <a:srgbClr val="FFFFFF"/>
              </a:solidFill>
              <a:latin typeface="Inter"/>
              <a:ea typeface="Inter"/>
              <a:cs typeface="Inter"/>
              <a:sym typeface="Inter"/>
            </a:endParaRPr>
          </a:p>
        </p:txBody>
      </p:sp>
      <p:sp>
        <p:nvSpPr>
          <p:cNvPr id="14" name="TextBox 14"/>
          <p:cNvSpPr txBox="1"/>
          <p:nvPr/>
        </p:nvSpPr>
        <p:spPr>
          <a:xfrm>
            <a:off x="5195390" y="8540046"/>
            <a:ext cx="4244801" cy="1298575"/>
          </a:xfrm>
          <a:prstGeom prst="rect">
            <a:avLst/>
          </a:prstGeom>
        </p:spPr>
        <p:txBody>
          <a:bodyPr lIns="0" tIns="0" rIns="0" bIns="0" rtlCol="0" anchor="t">
            <a:spAutoFit/>
          </a:bodyPr>
          <a:lstStyle/>
          <a:p>
            <a:pPr algn="l">
              <a:lnSpc>
                <a:spcPts val="3499"/>
              </a:lnSpc>
              <a:spcBef>
                <a:spcPct val="0"/>
              </a:spcBef>
            </a:pPr>
            <a:r>
              <a:rPr lang="en-US" sz="2499">
                <a:solidFill>
                  <a:srgbClr val="FFFFFF"/>
                </a:solidFill>
                <a:latin typeface="Inter"/>
                <a:ea typeface="Inter"/>
                <a:cs typeface="Inter"/>
                <a:sym typeface="Inter"/>
              </a:rPr>
              <a:t>www. Telecom.kz</a:t>
            </a:r>
          </a:p>
          <a:p>
            <a:pPr algn="l">
              <a:lnSpc>
                <a:spcPts val="3499"/>
              </a:lnSpc>
              <a:spcBef>
                <a:spcPct val="0"/>
              </a:spcBef>
            </a:pPr>
            <a:r>
              <a:rPr lang="en-US" sz="2499">
                <a:solidFill>
                  <a:srgbClr val="FFFFFF"/>
                </a:solidFill>
                <a:latin typeface="Inter"/>
                <a:ea typeface="Inter"/>
                <a:cs typeface="Inter"/>
                <a:sym typeface="Inter"/>
              </a:rPr>
              <a:t>www.mobicomnetworks.mn </a:t>
            </a:r>
          </a:p>
          <a:p>
            <a:pPr algn="l">
              <a:lnSpc>
                <a:spcPts val="3499"/>
              </a:lnSpc>
              <a:spcBef>
                <a:spcPct val="0"/>
              </a:spcBef>
            </a:pPr>
            <a:r>
              <a:rPr lang="en-US" sz="2499">
                <a:solidFill>
                  <a:srgbClr val="FFFFFF"/>
                </a:solidFill>
                <a:latin typeface="Inter"/>
                <a:ea typeface="Inter"/>
                <a:cs typeface="Inter"/>
                <a:sym typeface="Inter"/>
              </a:rPr>
              <a:t>www.gemnet.mn</a:t>
            </a: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59" b="-9259"/>
            </a:stretch>
          </a:blipFill>
        </p:spPr>
        <p:txBody>
          <a:bodyPr/>
          <a:lstStyle/>
          <a:p>
            <a:endParaRPr lang="en-AU"/>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1E44">
                <a:alpha val="60000"/>
              </a:srgbClr>
            </a:solidFill>
          </p:spPr>
          <p:txBody>
            <a:bodyPr/>
            <a:lstStyle/>
            <a:p>
              <a:endParaRPr lang="en-AU"/>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815851" y="1028700"/>
            <a:ext cx="11062988" cy="11062988"/>
          </a:xfrm>
          <a:custGeom>
            <a:avLst/>
            <a:gdLst/>
            <a:ahLst/>
            <a:cxnLst/>
            <a:rect l="l" t="t" r="r" b="b"/>
            <a:pathLst>
              <a:path w="11062988" h="11062988">
                <a:moveTo>
                  <a:pt x="0" y="0"/>
                </a:moveTo>
                <a:lnTo>
                  <a:pt x="11062987" y="0"/>
                </a:lnTo>
                <a:lnTo>
                  <a:pt x="11062987" y="11062988"/>
                </a:lnTo>
                <a:lnTo>
                  <a:pt x="0" y="11062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7" name="Group 7"/>
          <p:cNvGrpSpPr/>
          <p:nvPr/>
        </p:nvGrpSpPr>
        <p:grpSpPr>
          <a:xfrm>
            <a:off x="7713403" y="1891292"/>
            <a:ext cx="10336248" cy="8180558"/>
            <a:chOff x="0" y="-38100"/>
            <a:chExt cx="1133038" cy="874011"/>
          </a:xfrm>
        </p:grpSpPr>
        <p:sp>
          <p:nvSpPr>
            <p:cNvPr id="8" name="Freeform 8"/>
            <p:cNvSpPr/>
            <p:nvPr/>
          </p:nvSpPr>
          <p:spPr>
            <a:xfrm>
              <a:off x="0" y="0"/>
              <a:ext cx="1078247" cy="835911"/>
            </a:xfrm>
            <a:custGeom>
              <a:avLst/>
              <a:gdLst/>
              <a:ahLst/>
              <a:cxnLst/>
              <a:rect l="l" t="t" r="r" b="b"/>
              <a:pathLst>
                <a:path w="1133038" h="835911">
                  <a:moveTo>
                    <a:pt x="0" y="0"/>
                  </a:moveTo>
                  <a:lnTo>
                    <a:pt x="1133038" y="0"/>
                  </a:lnTo>
                  <a:lnTo>
                    <a:pt x="1133038" y="835911"/>
                  </a:lnTo>
                  <a:lnTo>
                    <a:pt x="0" y="835911"/>
                  </a:lnTo>
                  <a:close/>
                </a:path>
              </a:pathLst>
            </a:custGeom>
            <a:solidFill>
              <a:srgbClr val="062E52"/>
            </a:solidFill>
            <a:ln w="76200" cap="sq">
              <a:solidFill>
                <a:srgbClr val="13B8FF"/>
              </a:solidFill>
              <a:prstDash val="solid"/>
              <a:miter/>
            </a:ln>
          </p:spPr>
          <p:txBody>
            <a:bodyPr/>
            <a:lstStyle/>
            <a:p>
              <a:endParaRPr lang="en-AU"/>
            </a:p>
          </p:txBody>
        </p:sp>
        <p:sp>
          <p:nvSpPr>
            <p:cNvPr id="9" name="TextBox 9"/>
            <p:cNvSpPr txBox="1"/>
            <p:nvPr/>
          </p:nvSpPr>
          <p:spPr>
            <a:xfrm>
              <a:off x="0" y="-38100"/>
              <a:ext cx="1133038" cy="874011"/>
            </a:xfrm>
            <a:prstGeom prst="rect">
              <a:avLst/>
            </a:prstGeom>
          </p:spPr>
          <p:txBody>
            <a:bodyPr lIns="50121" tIns="50121" rIns="50121" bIns="50121" rtlCol="0" anchor="ctr"/>
            <a:lstStyle/>
            <a:p>
              <a:pPr algn="ctr">
                <a:lnSpc>
                  <a:spcPts val="2659"/>
                </a:lnSpc>
              </a:pPr>
              <a:endParaRPr/>
            </a:p>
          </p:txBody>
        </p:sp>
      </p:grpSp>
      <p:sp>
        <p:nvSpPr>
          <p:cNvPr id="11" name="TextBox 11"/>
          <p:cNvSpPr txBox="1"/>
          <p:nvPr/>
        </p:nvSpPr>
        <p:spPr>
          <a:xfrm>
            <a:off x="1755784" y="905232"/>
            <a:ext cx="12526598" cy="996188"/>
          </a:xfrm>
          <a:prstGeom prst="rect">
            <a:avLst/>
          </a:prstGeom>
        </p:spPr>
        <p:txBody>
          <a:bodyPr lIns="0" tIns="0" rIns="0" bIns="0" rtlCol="0" anchor="t">
            <a:spAutoFit/>
          </a:bodyPr>
          <a:lstStyle/>
          <a:p>
            <a:pPr algn="l">
              <a:lnSpc>
                <a:spcPts val="7935"/>
              </a:lnSpc>
            </a:pPr>
            <a:r>
              <a:rPr lang="en-US" sz="6399" dirty="0">
                <a:solidFill>
                  <a:srgbClr val="FFFFFF"/>
                </a:solidFill>
                <a:latin typeface="Russo One"/>
                <a:ea typeface="Russo One"/>
                <a:cs typeface="Russo One"/>
                <a:sym typeface="Russo One"/>
              </a:rPr>
              <a:t>Perform the measurement </a:t>
            </a:r>
          </a:p>
        </p:txBody>
      </p:sp>
      <p:sp>
        <p:nvSpPr>
          <p:cNvPr id="12" name="TextBox 12"/>
          <p:cNvSpPr txBox="1"/>
          <p:nvPr/>
        </p:nvSpPr>
        <p:spPr>
          <a:xfrm>
            <a:off x="252385" y="73616"/>
            <a:ext cx="1203232" cy="2836897"/>
          </a:xfrm>
          <a:prstGeom prst="rect">
            <a:avLst/>
          </a:prstGeom>
        </p:spPr>
        <p:txBody>
          <a:bodyPr lIns="0" tIns="0" rIns="0" bIns="0" rtlCol="0" anchor="t">
            <a:spAutoFit/>
          </a:bodyPr>
          <a:lstStyle/>
          <a:p>
            <a:pPr algn="l">
              <a:lnSpc>
                <a:spcPts val="22798"/>
              </a:lnSpc>
            </a:pPr>
            <a:r>
              <a:rPr lang="en-US" sz="18385" dirty="0">
                <a:solidFill>
                  <a:srgbClr val="FFFFFF"/>
                </a:solidFill>
                <a:latin typeface="Russo One"/>
                <a:ea typeface="Russo One"/>
                <a:cs typeface="Russo One"/>
                <a:sym typeface="Russo One"/>
              </a:rPr>
              <a:t>3</a:t>
            </a:r>
          </a:p>
        </p:txBody>
      </p:sp>
      <p:sp>
        <p:nvSpPr>
          <p:cNvPr id="13" name="TextBox 13"/>
          <p:cNvSpPr txBox="1"/>
          <p:nvPr/>
        </p:nvSpPr>
        <p:spPr>
          <a:xfrm>
            <a:off x="320873" y="2725769"/>
            <a:ext cx="7118566" cy="4264694"/>
          </a:xfrm>
          <a:prstGeom prst="rect">
            <a:avLst/>
          </a:prstGeom>
        </p:spPr>
        <p:txBody>
          <a:bodyPr lIns="0" tIns="0" rIns="0" bIns="0" rtlCol="0" anchor="t">
            <a:spAutoFit/>
          </a:bodyPr>
          <a:lstStyle/>
          <a:p>
            <a:pPr marL="647694" lvl="1" indent="-323847" algn="l">
              <a:lnSpc>
                <a:spcPts val="4199"/>
              </a:lnSpc>
              <a:buFont typeface="Arial"/>
              <a:buChar char="•"/>
            </a:pPr>
            <a:endParaRPr lang="en-US" sz="2999" dirty="0">
              <a:solidFill>
                <a:srgbClr val="FFFFFF"/>
              </a:solidFill>
              <a:latin typeface="Inter"/>
              <a:ea typeface="Inter"/>
              <a:cs typeface="Inter"/>
              <a:sym typeface="Inter"/>
            </a:endParaRPr>
          </a:p>
          <a:p>
            <a:pPr marL="647694" lvl="1" indent="-323847" algn="l">
              <a:lnSpc>
                <a:spcPts val="4199"/>
              </a:lnSpc>
              <a:buFont typeface="Arial"/>
              <a:buChar char="•"/>
            </a:pPr>
            <a:r>
              <a:rPr lang="en-US" sz="2999" dirty="0">
                <a:solidFill>
                  <a:srgbClr val="FFFFFF"/>
                </a:solidFill>
                <a:latin typeface="Inter"/>
                <a:ea typeface="Inter"/>
                <a:cs typeface="Inter"/>
                <a:sym typeface="Inter"/>
              </a:rPr>
              <a:t>Set target IP address</a:t>
            </a:r>
          </a:p>
          <a:p>
            <a:pPr marL="647694" lvl="1" indent="-323847" algn="l">
              <a:lnSpc>
                <a:spcPts val="4199"/>
              </a:lnSpc>
              <a:buFont typeface="Arial"/>
              <a:buChar char="•"/>
            </a:pPr>
            <a:r>
              <a:rPr lang="en-US" sz="2999" dirty="0">
                <a:solidFill>
                  <a:srgbClr val="FFFFFF"/>
                </a:solidFill>
                <a:latin typeface="Inter"/>
                <a:ea typeface="Inter"/>
                <a:cs typeface="Inter"/>
                <a:sym typeface="Inter"/>
              </a:rPr>
              <a:t>Select the type of measurement</a:t>
            </a:r>
          </a:p>
          <a:p>
            <a:pPr marL="1104894" lvl="2" indent="-323847">
              <a:lnSpc>
                <a:spcPts val="4199"/>
              </a:lnSpc>
              <a:buFont typeface="Arial"/>
              <a:buChar char="•"/>
            </a:pPr>
            <a:r>
              <a:rPr lang="en-US" sz="2999" dirty="0">
                <a:solidFill>
                  <a:srgbClr val="FFFFFF"/>
                </a:solidFill>
                <a:latin typeface="Inter"/>
                <a:ea typeface="Inter"/>
                <a:cs typeface="Inter"/>
                <a:sym typeface="Inter"/>
              </a:rPr>
              <a:t>its traceroute with ICMP in my case</a:t>
            </a:r>
          </a:p>
          <a:p>
            <a:pPr marL="647694" lvl="1" indent="-323847">
              <a:lnSpc>
                <a:spcPts val="4199"/>
              </a:lnSpc>
              <a:buFont typeface="Arial"/>
              <a:buChar char="•"/>
            </a:pPr>
            <a:r>
              <a:rPr lang="en-US" sz="2999" dirty="0">
                <a:solidFill>
                  <a:srgbClr val="FFFFFF"/>
                </a:solidFill>
                <a:latin typeface="Inter"/>
                <a:ea typeface="Inter"/>
                <a:cs typeface="Inter"/>
                <a:sym typeface="Inter"/>
              </a:rPr>
              <a:t>Probe selection is must (keep the random 50 probes, which is a + point)</a:t>
            </a:r>
          </a:p>
        </p:txBody>
      </p:sp>
      <p:sp>
        <p:nvSpPr>
          <p:cNvPr id="14" name="TextBox 14"/>
          <p:cNvSpPr txBox="1"/>
          <p:nvPr/>
        </p:nvSpPr>
        <p:spPr>
          <a:xfrm>
            <a:off x="1196453" y="9307511"/>
            <a:ext cx="16853198" cy="764340"/>
          </a:xfrm>
          <a:prstGeom prst="rect">
            <a:avLst/>
          </a:prstGeom>
        </p:spPr>
        <p:txBody>
          <a:bodyPr lIns="0" tIns="0" rIns="0" bIns="0" rtlCol="0" anchor="t">
            <a:spAutoFit/>
          </a:bodyPr>
          <a:lstStyle/>
          <a:p>
            <a:pPr algn="l">
              <a:lnSpc>
                <a:spcPts val="3055"/>
              </a:lnSpc>
              <a:spcBef>
                <a:spcPct val="0"/>
              </a:spcBef>
            </a:pPr>
            <a:r>
              <a:rPr lang="en-US" sz="2182" dirty="0" err="1">
                <a:solidFill>
                  <a:srgbClr val="FFFFFF"/>
                </a:solidFill>
                <a:latin typeface="Inter"/>
                <a:ea typeface="Inter"/>
                <a:cs typeface="Inter"/>
                <a:sym typeface="Inter"/>
              </a:rPr>
              <a:t>www.atlas.ripe.net</a:t>
            </a:r>
            <a:r>
              <a:rPr lang="en-US" sz="2182" dirty="0">
                <a:solidFill>
                  <a:srgbClr val="FFFFFF"/>
                </a:solidFill>
                <a:latin typeface="Inter"/>
                <a:ea typeface="Inter"/>
                <a:cs typeface="Inter"/>
                <a:sym typeface="Inter"/>
              </a:rPr>
              <a:t>  </a:t>
            </a:r>
          </a:p>
          <a:p>
            <a:pPr algn="l">
              <a:lnSpc>
                <a:spcPts val="3055"/>
              </a:lnSpc>
              <a:spcBef>
                <a:spcPct val="0"/>
              </a:spcBef>
            </a:pPr>
            <a:endParaRPr lang="en-US" sz="2182" dirty="0">
              <a:solidFill>
                <a:srgbClr val="FFFFFF"/>
              </a:solidFill>
              <a:latin typeface="Inter"/>
              <a:ea typeface="Inter"/>
              <a:cs typeface="Inter"/>
              <a:sym typeface="Inter"/>
            </a:endParaRPr>
          </a:p>
        </p:txBody>
      </p:sp>
      <p:pic>
        <p:nvPicPr>
          <p:cNvPr id="22" name="Picture 21" descr="A screenshot of a computer&#10;&#10;AI-generated content may be incorrect.">
            <a:extLst>
              <a:ext uri="{FF2B5EF4-FFF2-40B4-BE49-F238E27FC236}">
                <a16:creationId xmlns:a16="http://schemas.microsoft.com/office/drawing/2014/main" id="{269F1469-FB99-D867-3AB9-5AC5B54AA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8217" y="2324271"/>
            <a:ext cx="9741597" cy="5910049"/>
          </a:xfrm>
          <a:prstGeom prst="rect">
            <a:avLst/>
          </a:prstGeom>
        </p:spPr>
      </p:pic>
      <p:pic>
        <p:nvPicPr>
          <p:cNvPr id="24" name="Picture 23" descr="A screenshot of a chat&#10;&#10;AI-generated content may be incorrect.">
            <a:extLst>
              <a:ext uri="{FF2B5EF4-FFF2-40B4-BE49-F238E27FC236}">
                <a16:creationId xmlns:a16="http://schemas.microsoft.com/office/drawing/2014/main" id="{8C58FDB8-06B0-06CB-2321-3C14000DD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217" y="8221992"/>
            <a:ext cx="9741597" cy="2878558"/>
          </a:xfrm>
          <a:prstGeom prst="rect">
            <a:avLst/>
          </a:prstGeom>
        </p:spPr>
      </p:pic>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TotalTime>
  <Words>1051</Words>
  <Application>Microsoft Macintosh PowerPoint</Application>
  <PresentationFormat>Custom</PresentationFormat>
  <Paragraphs>109</Paragraphs>
  <Slides>21</Slides>
  <Notes>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Inter</vt:lpstr>
      <vt:lpstr>Russo One</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Internet Connectivity</dc:title>
  <dc:creator>Admin</dc:creator>
  <cp:lastModifiedBy>Bayar Batjargal</cp:lastModifiedBy>
  <cp:revision>3</cp:revision>
  <dcterms:created xsi:type="dcterms:W3CDTF">2006-08-16T00:00:00Z</dcterms:created>
  <dcterms:modified xsi:type="dcterms:W3CDTF">2025-09-19T09:43:05Z</dcterms:modified>
  <dc:identifier>DAGy74UKH0s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2025-09-19T09:43:04Z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4be91d55-430c-44db-bcea-771a922cc4a2</vt:lpwstr>
  </property>
  <property fmtid="{D5CDD505-2E9C-101B-9397-08002B2CF9AE}" pid="8" name="MSIP_Label_66ca7b2a-4f6d-4766-806a-1a0c76ea1c59_ContentBits">
    <vt:lpwstr>0</vt:lpwstr>
  </property>
  <property fmtid="{D5CDD505-2E9C-101B-9397-08002B2CF9AE}" pid="9" name="MSIP_Label_66ca7b2a-4f6d-4766-806a-1a0c76ea1c59_Tag">
    <vt:lpwstr>50, 3, 0, 1</vt:lpwstr>
  </property>
</Properties>
</file>